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75" d="100"/>
          <a:sy n="75" d="100"/>
        </p:scale>
        <p:origin x="58" y="15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9/21/2026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dirty="0"/>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dirty="0"/>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9/21/2026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dirty="0"/>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9/21/2026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dirty="0"/>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9/21/2026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dirty="0"/>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9/21/2026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dirty="0"/>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9/21/2026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dirty="0"/>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dirty="0"/>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dirty="0"/>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dirty="0"/>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dirty="0"/>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9/21/2026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dirty="0"/>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0A19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pic>
        <p:nvPicPr>
          <p:cNvPr id="3" name="Picture 2" descr="Zovente_logo_150x150(1).png"/>
          <p:cNvPicPr>
            <a:picLocks noChangeAspect="1"/>
          </p:cNvPicPr>
          <p:nvPr/>
        </p:nvPicPr>
        <p:blipFill>
          <a:blip r:embed="rId2"/>
          <a:stretch>
            <a:fillRect/>
          </a:stretch>
        </p:blipFill>
        <p:spPr>
          <a:xfrm>
            <a:off x="685800" y="594360"/>
            <a:ext cx="1447800" cy="1447800"/>
          </a:xfrm>
          <a:prstGeom prst="rect">
            <a:avLst/>
          </a:prstGeom>
        </p:spPr>
      </p:pic>
      <p:sp>
        <p:nvSpPr>
          <p:cNvPr id="4" name="TextBox 3"/>
          <p:cNvSpPr txBox="1"/>
          <p:nvPr/>
        </p:nvSpPr>
        <p:spPr>
          <a:xfrm>
            <a:off x="731520" y="2057400"/>
            <a:ext cx="8595360" cy="1143000"/>
          </a:xfrm>
          <a:prstGeom prst="rect">
            <a:avLst/>
          </a:prstGeom>
          <a:noFill/>
        </p:spPr>
        <p:txBody>
          <a:bodyPr wrap="square">
            <a:spAutoFit/>
          </a:bodyPr>
          <a:lstStyle/>
          <a:p>
            <a:pPr algn="l"/>
            <a:r>
              <a:rPr sz="3200" b="1" dirty="0">
                <a:solidFill>
                  <a:srgbClr val="FFFFFF"/>
                </a:solidFill>
                <a:latin typeface="Aptos"/>
              </a:rPr>
              <a:t>Intelligent Technology.
Simplified Business.</a:t>
            </a:r>
          </a:p>
        </p:txBody>
      </p:sp>
      <p:sp>
        <p:nvSpPr>
          <p:cNvPr id="5" name="TextBox 4"/>
          <p:cNvSpPr txBox="1"/>
          <p:nvPr/>
        </p:nvSpPr>
        <p:spPr>
          <a:xfrm>
            <a:off x="749808" y="3401568"/>
            <a:ext cx="9875520" cy="502920"/>
          </a:xfrm>
          <a:prstGeom prst="rect">
            <a:avLst/>
          </a:prstGeom>
          <a:noFill/>
        </p:spPr>
        <p:txBody>
          <a:bodyPr wrap="square">
            <a:spAutoFit/>
          </a:bodyPr>
          <a:lstStyle/>
          <a:p>
            <a:pPr algn="l"/>
            <a:r>
              <a:rPr sz="1400" b="0" dirty="0">
                <a:solidFill>
                  <a:srgbClr val="CDDCF0"/>
                </a:solidFill>
                <a:latin typeface="Aptos"/>
              </a:rPr>
              <a:t>IT Consulting  |  AI &amp; Automation  |  Cybersecurity  |  Cloud  |  Business Technology</a:t>
            </a:r>
          </a:p>
        </p:txBody>
      </p:sp>
      <p:sp>
        <p:nvSpPr>
          <p:cNvPr id="6" name="TextBox 5"/>
          <p:cNvSpPr txBox="1"/>
          <p:nvPr/>
        </p:nvSpPr>
        <p:spPr>
          <a:xfrm>
            <a:off x="749808" y="4160520"/>
            <a:ext cx="3657600" cy="320040"/>
          </a:xfrm>
          <a:prstGeom prst="rect">
            <a:avLst/>
          </a:prstGeom>
          <a:noFill/>
        </p:spPr>
        <p:txBody>
          <a:bodyPr wrap="square">
            <a:spAutoFit/>
          </a:bodyPr>
          <a:lstStyle/>
          <a:p>
            <a:pPr algn="l"/>
            <a:r>
              <a:rPr sz="1300" b="1" dirty="0">
                <a:solidFill>
                  <a:srgbClr val="FFFFFF"/>
                </a:solidFill>
                <a:latin typeface="Aptos"/>
              </a:rPr>
              <a:t>Charlotte, North Carolina</a:t>
            </a:r>
          </a:p>
        </p:txBody>
      </p:sp>
      <p:sp>
        <p:nvSpPr>
          <p:cNvPr id="7" name="TextBox 6"/>
          <p:cNvSpPr txBox="1"/>
          <p:nvPr/>
        </p:nvSpPr>
        <p:spPr>
          <a:xfrm>
            <a:off x="749808" y="4590288"/>
            <a:ext cx="4572000" cy="320040"/>
          </a:xfrm>
          <a:prstGeom prst="rect">
            <a:avLst/>
          </a:prstGeom>
          <a:noFill/>
        </p:spPr>
        <p:txBody>
          <a:bodyPr wrap="square">
            <a:spAutoFit/>
          </a:bodyPr>
          <a:lstStyle/>
          <a:p>
            <a:pPr algn="l"/>
            <a:r>
              <a:rPr sz="1200" b="0" dirty="0">
                <a:solidFill>
                  <a:srgbClr val="FFFFFF"/>
                </a:solidFill>
                <a:latin typeface="Aptos"/>
              </a:rPr>
              <a:t>Founder &amp; CEO: Derrick Fountain</a:t>
            </a:r>
          </a:p>
        </p:txBody>
      </p:sp>
      <p:sp>
        <p:nvSpPr>
          <p:cNvPr id="8" name="TextBox 7"/>
          <p:cNvSpPr txBox="1"/>
          <p:nvPr/>
        </p:nvSpPr>
        <p:spPr>
          <a:xfrm>
            <a:off x="749808" y="4983480"/>
            <a:ext cx="4572000" cy="276999"/>
          </a:xfrm>
          <a:prstGeom prst="rect">
            <a:avLst/>
          </a:prstGeom>
          <a:noFill/>
        </p:spPr>
        <p:txBody>
          <a:bodyPr wrap="square">
            <a:spAutoFit/>
          </a:bodyPr>
          <a:lstStyle/>
          <a:p>
            <a:pPr algn="l"/>
            <a:r>
              <a:rPr lang="en-US" sz="1200" b="0" dirty="0">
                <a:solidFill>
                  <a:srgbClr val="AACDFF"/>
                </a:solidFill>
                <a:latin typeface="Aptos"/>
              </a:rPr>
              <a:t>www.</a:t>
            </a:r>
            <a:r>
              <a:rPr sz="1200" b="0" dirty="0">
                <a:solidFill>
                  <a:srgbClr val="AACDFF"/>
                </a:solidFill>
                <a:latin typeface="Aptos"/>
              </a:rPr>
              <a:t>zorventetechnologygroup.com</a:t>
            </a:r>
          </a:p>
        </p:txBody>
      </p:sp>
      <p:sp>
        <p:nvSpPr>
          <p:cNvPr id="9" name="TextBox 8"/>
          <p:cNvSpPr txBox="1"/>
          <p:nvPr/>
        </p:nvSpPr>
        <p:spPr>
          <a:xfrm>
            <a:off x="749808" y="6016752"/>
            <a:ext cx="4572000" cy="228600"/>
          </a:xfrm>
          <a:prstGeom prst="rect">
            <a:avLst/>
          </a:prstGeom>
          <a:noFill/>
        </p:spPr>
        <p:txBody>
          <a:bodyPr wrap="square">
            <a:spAutoFit/>
          </a:bodyPr>
          <a:lstStyle/>
          <a:p>
            <a:pPr algn="l"/>
            <a:r>
              <a:rPr sz="900" b="1" dirty="0">
                <a:solidFill>
                  <a:srgbClr val="AABED7"/>
                </a:solidFill>
                <a:latin typeface="Aptos"/>
              </a:rPr>
              <a:t>INVESTMENT OPPORTUNITY • 2026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pic>
        <p:nvPicPr>
          <p:cNvPr id="3" name="Picture 2" descr="Zovente_logo_150x150(1).png"/>
          <p:cNvPicPr>
            <a:picLocks noChangeAspect="1"/>
          </p:cNvPicPr>
          <p:nvPr/>
        </p:nvPicPr>
        <p:blipFill>
          <a:blip r:embed="rId2"/>
          <a:stretch>
            <a:fillRect/>
          </a:stretch>
        </p:blipFill>
        <p:spPr>
          <a:xfrm>
            <a:off x="502920" y="256032"/>
            <a:ext cx="1143000" cy="1143000"/>
          </a:xfrm>
          <a:prstGeom prst="rect">
            <a:avLst/>
          </a:prstGeom>
        </p:spPr>
      </p:pic>
      <p:sp>
        <p:nvSpPr>
          <p:cNvPr id="4" name="TextBox 3"/>
          <p:cNvSpPr txBox="1"/>
          <p:nvPr/>
        </p:nvSpPr>
        <p:spPr>
          <a:xfrm>
            <a:off x="594360" y="932688"/>
            <a:ext cx="10881360" cy="502920"/>
          </a:xfrm>
          <a:prstGeom prst="rect">
            <a:avLst/>
          </a:prstGeom>
          <a:noFill/>
        </p:spPr>
        <p:txBody>
          <a:bodyPr wrap="square">
            <a:spAutoFit/>
          </a:bodyPr>
          <a:lstStyle/>
          <a:p>
            <a:pPr algn="l"/>
            <a:r>
              <a:rPr sz="2700" b="1" dirty="0">
                <a:solidFill>
                  <a:srgbClr val="0A1930"/>
                </a:solidFill>
                <a:latin typeface="Aptos"/>
              </a:rPr>
              <a:t>Executive Summary</a:t>
            </a:r>
          </a:p>
        </p:txBody>
      </p:sp>
      <p:sp>
        <p:nvSpPr>
          <p:cNvPr id="5" name="TextBox 4"/>
          <p:cNvSpPr txBox="1"/>
          <p:nvPr/>
        </p:nvSpPr>
        <p:spPr>
          <a:xfrm>
            <a:off x="612648" y="1453896"/>
            <a:ext cx="10515600" cy="347472"/>
          </a:xfrm>
          <a:prstGeom prst="rect">
            <a:avLst/>
          </a:prstGeom>
          <a:noFill/>
        </p:spPr>
        <p:txBody>
          <a:bodyPr wrap="square">
            <a:spAutoFit/>
          </a:bodyPr>
          <a:lstStyle/>
          <a:p>
            <a:pPr algn="l"/>
            <a:r>
              <a:rPr sz="1100" b="0" dirty="0">
                <a:solidFill>
                  <a:srgbClr val="5B6C82"/>
                </a:solidFill>
                <a:latin typeface="Aptos"/>
              </a:rPr>
              <a:t>What Zorvente is building</a:t>
            </a:r>
          </a:p>
        </p:txBody>
      </p:sp>
      <p:sp>
        <p:nvSpPr>
          <p:cNvPr id="6" name="TextBox 5"/>
          <p:cNvSpPr txBox="1"/>
          <p:nvPr/>
        </p:nvSpPr>
        <p:spPr>
          <a:xfrm>
            <a:off x="594360" y="6510528"/>
            <a:ext cx="4572000" cy="164592"/>
          </a:xfrm>
          <a:prstGeom prst="rect">
            <a:avLst/>
          </a:prstGeom>
          <a:noFill/>
        </p:spPr>
        <p:txBody>
          <a:bodyPr wrap="square">
            <a:spAutoFit/>
          </a:bodyPr>
          <a:lstStyle/>
          <a:p>
            <a:pPr algn="l"/>
            <a:r>
              <a:rPr sz="700" b="1" dirty="0">
                <a:solidFill>
                  <a:srgbClr val="5B6C82"/>
                </a:solidFill>
                <a:latin typeface="Aptos"/>
              </a:rPr>
              <a:t>ZORVENTE TECHNOLOGY GROUP LLC</a:t>
            </a:r>
          </a:p>
        </p:txBody>
      </p:sp>
      <p:sp>
        <p:nvSpPr>
          <p:cNvPr id="7" name="TextBox 6"/>
          <p:cNvSpPr txBox="1"/>
          <p:nvPr/>
        </p:nvSpPr>
        <p:spPr>
          <a:xfrm>
            <a:off x="11064240" y="6510528"/>
            <a:ext cx="411480" cy="164592"/>
          </a:xfrm>
          <a:prstGeom prst="rect">
            <a:avLst/>
          </a:prstGeom>
          <a:noFill/>
        </p:spPr>
        <p:txBody>
          <a:bodyPr wrap="square">
            <a:spAutoFit/>
          </a:bodyPr>
          <a:lstStyle/>
          <a:p>
            <a:pPr algn="r"/>
            <a:r>
              <a:rPr sz="700" b="0" dirty="0">
                <a:solidFill>
                  <a:srgbClr val="5B6C82"/>
                </a:solidFill>
                <a:latin typeface="Aptos"/>
              </a:rPr>
              <a:t>2</a:t>
            </a:r>
          </a:p>
        </p:txBody>
      </p:sp>
      <p:sp>
        <p:nvSpPr>
          <p:cNvPr id="8" name="Rounded Rectangle 7"/>
          <p:cNvSpPr/>
          <p:nvPr/>
        </p:nvSpPr>
        <p:spPr>
          <a:xfrm>
            <a:off x="640080" y="1874519"/>
            <a:ext cx="3520440" cy="347472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9" name="TextBox 8"/>
          <p:cNvSpPr txBox="1"/>
          <p:nvPr/>
        </p:nvSpPr>
        <p:spPr>
          <a:xfrm>
            <a:off x="841247" y="2039112"/>
            <a:ext cx="3118104" cy="320040"/>
          </a:xfrm>
          <a:prstGeom prst="rect">
            <a:avLst/>
          </a:prstGeom>
          <a:noFill/>
        </p:spPr>
        <p:txBody>
          <a:bodyPr wrap="square">
            <a:spAutoFit/>
          </a:bodyPr>
          <a:lstStyle/>
          <a:p>
            <a:pPr algn="l"/>
            <a:r>
              <a:rPr sz="1400" b="1" dirty="0">
                <a:solidFill>
                  <a:srgbClr val="185CBE"/>
                </a:solidFill>
                <a:latin typeface="Aptos"/>
              </a:rPr>
              <a:t>THE COMPANY</a:t>
            </a:r>
          </a:p>
        </p:txBody>
      </p:sp>
      <p:sp>
        <p:nvSpPr>
          <p:cNvPr id="10" name="TextBox 9"/>
          <p:cNvSpPr txBox="1"/>
          <p:nvPr/>
        </p:nvSpPr>
        <p:spPr>
          <a:xfrm>
            <a:off x="841247" y="2441448"/>
            <a:ext cx="3118104" cy="2761487"/>
          </a:xfrm>
          <a:prstGeom prst="rect">
            <a:avLst/>
          </a:prstGeom>
          <a:noFill/>
        </p:spPr>
        <p:txBody>
          <a:bodyPr wrap="square">
            <a:spAutoFit/>
          </a:bodyPr>
          <a:lstStyle/>
          <a:p>
            <a:pPr algn="l"/>
            <a:r>
              <a:rPr sz="1050" b="0" dirty="0">
                <a:solidFill>
                  <a:srgbClr val="1C2839"/>
                </a:solidFill>
                <a:latin typeface="Aptos"/>
              </a:rPr>
              <a:t>An emerging technology services company helping small and midsized organizations adopt, manage, secure and optimize modern technology.</a:t>
            </a:r>
          </a:p>
        </p:txBody>
      </p:sp>
      <p:sp>
        <p:nvSpPr>
          <p:cNvPr id="11" name="Rounded Rectangle 10"/>
          <p:cNvSpPr/>
          <p:nvPr/>
        </p:nvSpPr>
        <p:spPr>
          <a:xfrm>
            <a:off x="4343400" y="1874519"/>
            <a:ext cx="3520440" cy="347472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2" name="TextBox 11"/>
          <p:cNvSpPr txBox="1"/>
          <p:nvPr/>
        </p:nvSpPr>
        <p:spPr>
          <a:xfrm>
            <a:off x="4544568" y="2039112"/>
            <a:ext cx="3118104" cy="320040"/>
          </a:xfrm>
          <a:prstGeom prst="rect">
            <a:avLst/>
          </a:prstGeom>
          <a:noFill/>
        </p:spPr>
        <p:txBody>
          <a:bodyPr wrap="square">
            <a:spAutoFit/>
          </a:bodyPr>
          <a:lstStyle/>
          <a:p>
            <a:pPr algn="l"/>
            <a:r>
              <a:rPr sz="1400" b="1" dirty="0">
                <a:solidFill>
                  <a:srgbClr val="185CBE"/>
                </a:solidFill>
                <a:latin typeface="Aptos"/>
              </a:rPr>
              <a:t>THE MODEL</a:t>
            </a:r>
          </a:p>
        </p:txBody>
      </p:sp>
      <p:sp>
        <p:nvSpPr>
          <p:cNvPr id="13" name="TextBox 12"/>
          <p:cNvSpPr txBox="1"/>
          <p:nvPr/>
        </p:nvSpPr>
        <p:spPr>
          <a:xfrm>
            <a:off x="4544568" y="2441448"/>
            <a:ext cx="3118104" cy="2761487"/>
          </a:xfrm>
          <a:prstGeom prst="rect">
            <a:avLst/>
          </a:prstGeom>
          <a:noFill/>
        </p:spPr>
        <p:txBody>
          <a:bodyPr wrap="square">
            <a:spAutoFit/>
          </a:bodyPr>
          <a:lstStyle/>
          <a:p>
            <a:pPr algn="l"/>
            <a:r>
              <a:rPr sz="1050" b="0" dirty="0">
                <a:solidFill>
                  <a:srgbClr val="1C2839"/>
                </a:solidFill>
                <a:latin typeface="Aptos"/>
              </a:rPr>
              <a:t>IT support + AI + automation + cybersecurity + cloud + technology strategy + business technology solutions.</a:t>
            </a:r>
          </a:p>
        </p:txBody>
      </p:sp>
      <p:sp>
        <p:nvSpPr>
          <p:cNvPr id="14" name="Rounded Rectangle 13"/>
          <p:cNvSpPr/>
          <p:nvPr/>
        </p:nvSpPr>
        <p:spPr>
          <a:xfrm>
            <a:off x="8046720" y="1874519"/>
            <a:ext cx="3520440" cy="347472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5" name="TextBox 14"/>
          <p:cNvSpPr txBox="1"/>
          <p:nvPr/>
        </p:nvSpPr>
        <p:spPr>
          <a:xfrm>
            <a:off x="8247888" y="2039112"/>
            <a:ext cx="3118104" cy="320040"/>
          </a:xfrm>
          <a:prstGeom prst="rect">
            <a:avLst/>
          </a:prstGeom>
          <a:noFill/>
        </p:spPr>
        <p:txBody>
          <a:bodyPr wrap="square">
            <a:spAutoFit/>
          </a:bodyPr>
          <a:lstStyle/>
          <a:p>
            <a:pPr algn="l"/>
            <a:r>
              <a:rPr sz="1400" b="1" dirty="0">
                <a:solidFill>
                  <a:srgbClr val="185CBE"/>
                </a:solidFill>
                <a:latin typeface="Aptos"/>
              </a:rPr>
              <a:t>THE VISION</a:t>
            </a:r>
          </a:p>
        </p:txBody>
      </p:sp>
      <p:sp>
        <p:nvSpPr>
          <p:cNvPr id="16" name="TextBox 15"/>
          <p:cNvSpPr txBox="1"/>
          <p:nvPr/>
        </p:nvSpPr>
        <p:spPr>
          <a:xfrm>
            <a:off x="8247888" y="2441448"/>
            <a:ext cx="3118104" cy="2761487"/>
          </a:xfrm>
          <a:prstGeom prst="rect">
            <a:avLst/>
          </a:prstGeom>
          <a:noFill/>
        </p:spPr>
        <p:txBody>
          <a:bodyPr wrap="square">
            <a:spAutoFit/>
          </a:bodyPr>
          <a:lstStyle/>
          <a:p>
            <a:pPr algn="l"/>
            <a:r>
              <a:rPr sz="1050" b="0" dirty="0">
                <a:solidFill>
                  <a:srgbClr val="1C2839"/>
                </a:solidFill>
                <a:latin typeface="Aptos"/>
              </a:rPr>
              <a:t>Evolve from an IT consulting company into a broader technology operating partner, supported by an internally developed business-management platform.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pic>
        <p:nvPicPr>
          <p:cNvPr id="3" name="Picture 2" descr="Zovente_logo_150x150(1).png"/>
          <p:cNvPicPr>
            <a:picLocks noChangeAspect="1"/>
          </p:cNvPicPr>
          <p:nvPr/>
        </p:nvPicPr>
        <p:blipFill>
          <a:blip r:embed="rId2"/>
          <a:stretch>
            <a:fillRect/>
          </a:stretch>
        </p:blipFill>
        <p:spPr>
          <a:xfrm>
            <a:off x="502920" y="256032"/>
            <a:ext cx="1143000" cy="1143000"/>
          </a:xfrm>
          <a:prstGeom prst="rect">
            <a:avLst/>
          </a:prstGeom>
        </p:spPr>
      </p:pic>
      <p:sp>
        <p:nvSpPr>
          <p:cNvPr id="4" name="TextBox 3"/>
          <p:cNvSpPr txBox="1"/>
          <p:nvPr/>
        </p:nvSpPr>
        <p:spPr>
          <a:xfrm>
            <a:off x="594360" y="932688"/>
            <a:ext cx="10881360" cy="502920"/>
          </a:xfrm>
          <a:prstGeom prst="rect">
            <a:avLst/>
          </a:prstGeom>
          <a:noFill/>
        </p:spPr>
        <p:txBody>
          <a:bodyPr wrap="square">
            <a:spAutoFit/>
          </a:bodyPr>
          <a:lstStyle/>
          <a:p>
            <a:pPr algn="l"/>
            <a:r>
              <a:rPr sz="2700" b="1" dirty="0">
                <a:solidFill>
                  <a:srgbClr val="0A1930"/>
                </a:solidFill>
                <a:latin typeface="Aptos"/>
              </a:rPr>
              <a:t>The Problem</a:t>
            </a:r>
          </a:p>
        </p:txBody>
      </p:sp>
      <p:sp>
        <p:nvSpPr>
          <p:cNvPr id="5" name="TextBox 4"/>
          <p:cNvSpPr txBox="1"/>
          <p:nvPr/>
        </p:nvSpPr>
        <p:spPr>
          <a:xfrm>
            <a:off x="612648" y="1453896"/>
            <a:ext cx="10515600" cy="347472"/>
          </a:xfrm>
          <a:prstGeom prst="rect">
            <a:avLst/>
          </a:prstGeom>
          <a:noFill/>
        </p:spPr>
        <p:txBody>
          <a:bodyPr wrap="square">
            <a:spAutoFit/>
          </a:bodyPr>
          <a:lstStyle/>
          <a:p>
            <a:pPr algn="l"/>
            <a:r>
              <a:rPr sz="1100" b="0" dirty="0">
                <a:solidFill>
                  <a:srgbClr val="5B6C82"/>
                </a:solidFill>
                <a:latin typeface="Aptos"/>
              </a:rPr>
              <a:t>Technology dependence is increasing faster than many small businesses can manage it</a:t>
            </a:r>
          </a:p>
        </p:txBody>
      </p:sp>
      <p:sp>
        <p:nvSpPr>
          <p:cNvPr id="6" name="TextBox 5"/>
          <p:cNvSpPr txBox="1"/>
          <p:nvPr/>
        </p:nvSpPr>
        <p:spPr>
          <a:xfrm>
            <a:off x="594360" y="6510528"/>
            <a:ext cx="4572000" cy="164592"/>
          </a:xfrm>
          <a:prstGeom prst="rect">
            <a:avLst/>
          </a:prstGeom>
          <a:noFill/>
        </p:spPr>
        <p:txBody>
          <a:bodyPr wrap="square">
            <a:spAutoFit/>
          </a:bodyPr>
          <a:lstStyle/>
          <a:p>
            <a:pPr algn="l"/>
            <a:r>
              <a:rPr sz="700" b="1" dirty="0">
                <a:solidFill>
                  <a:srgbClr val="5B6C82"/>
                </a:solidFill>
                <a:latin typeface="Aptos"/>
              </a:rPr>
              <a:t>ZORVENTE TECHNOLOGY GROUP LLC</a:t>
            </a:r>
          </a:p>
        </p:txBody>
      </p:sp>
      <p:sp>
        <p:nvSpPr>
          <p:cNvPr id="7" name="TextBox 6"/>
          <p:cNvSpPr txBox="1"/>
          <p:nvPr/>
        </p:nvSpPr>
        <p:spPr>
          <a:xfrm>
            <a:off x="11064240" y="6510528"/>
            <a:ext cx="411480" cy="164592"/>
          </a:xfrm>
          <a:prstGeom prst="rect">
            <a:avLst/>
          </a:prstGeom>
          <a:noFill/>
        </p:spPr>
        <p:txBody>
          <a:bodyPr wrap="square">
            <a:spAutoFit/>
          </a:bodyPr>
          <a:lstStyle/>
          <a:p>
            <a:pPr algn="r"/>
            <a:r>
              <a:rPr sz="700" b="0" dirty="0">
                <a:solidFill>
                  <a:srgbClr val="5B6C82"/>
                </a:solidFill>
                <a:latin typeface="Aptos"/>
              </a:rPr>
              <a:t>3</a:t>
            </a:r>
          </a:p>
        </p:txBody>
      </p:sp>
      <p:sp>
        <p:nvSpPr>
          <p:cNvPr id="8" name="TextBox 7"/>
          <p:cNvSpPr txBox="1"/>
          <p:nvPr/>
        </p:nvSpPr>
        <p:spPr>
          <a:xfrm>
            <a:off x="777240" y="1828800"/>
            <a:ext cx="5212080" cy="3474720"/>
          </a:xfrm>
          <a:prstGeom prst="rect">
            <a:avLst/>
          </a:prstGeom>
          <a:noFill/>
        </p:spPr>
        <p:txBody>
          <a:bodyPr wrap="square">
            <a:spAutoFit/>
          </a:bodyPr>
          <a:lstStyle/>
          <a:p>
            <a:pPr>
              <a:spcAft>
                <a:spcPts val="500"/>
              </a:spcAft>
              <a:defRPr sz="1300">
                <a:solidFill>
                  <a:srgbClr val="1C2839"/>
                </a:solidFill>
                <a:latin typeface="Aptos"/>
              </a:defRPr>
            </a:pPr>
            <a:r>
              <a:rPr dirty="0"/>
              <a:t>• Limited internal IT staff</a:t>
            </a:r>
          </a:p>
          <a:p>
            <a:pPr>
              <a:spcAft>
                <a:spcPts val="500"/>
              </a:spcAft>
              <a:defRPr sz="1300">
                <a:solidFill>
                  <a:srgbClr val="1C2839"/>
                </a:solidFill>
                <a:latin typeface="Aptos"/>
              </a:defRPr>
            </a:pPr>
            <a:r>
              <a:rPr dirty="0"/>
              <a:t>• Increasing cybersecurity threats</a:t>
            </a:r>
          </a:p>
          <a:p>
            <a:pPr>
              <a:spcAft>
                <a:spcPts val="500"/>
              </a:spcAft>
              <a:defRPr sz="1300">
                <a:solidFill>
                  <a:srgbClr val="1C2839"/>
                </a:solidFill>
                <a:latin typeface="Aptos"/>
              </a:defRPr>
            </a:pPr>
            <a:r>
              <a:rPr dirty="0"/>
              <a:t>• Complicated cloud environments</a:t>
            </a:r>
          </a:p>
          <a:p>
            <a:pPr>
              <a:spcAft>
                <a:spcPts val="500"/>
              </a:spcAft>
              <a:defRPr sz="1300">
                <a:solidFill>
                  <a:srgbClr val="1C2839"/>
                </a:solidFill>
                <a:latin typeface="Aptos"/>
              </a:defRPr>
            </a:pPr>
            <a:r>
              <a:rPr dirty="0"/>
              <a:t>• Disconnected software systems</a:t>
            </a:r>
          </a:p>
          <a:p>
            <a:pPr>
              <a:spcAft>
                <a:spcPts val="500"/>
              </a:spcAft>
              <a:defRPr sz="1300">
                <a:solidFill>
                  <a:srgbClr val="1C2839"/>
                </a:solidFill>
                <a:latin typeface="Aptos"/>
              </a:defRPr>
            </a:pPr>
            <a:r>
              <a:rPr dirty="0"/>
              <a:t>• Manual administrative processes</a:t>
            </a:r>
          </a:p>
          <a:p>
            <a:pPr>
              <a:spcAft>
                <a:spcPts val="500"/>
              </a:spcAft>
              <a:defRPr sz="1300">
                <a:solidFill>
                  <a:srgbClr val="1C2839"/>
                </a:solidFill>
                <a:latin typeface="Aptos"/>
              </a:defRPr>
            </a:pPr>
            <a:r>
              <a:rPr dirty="0"/>
              <a:t>• Difficulty implementing AI</a:t>
            </a:r>
          </a:p>
        </p:txBody>
      </p:sp>
      <p:sp>
        <p:nvSpPr>
          <p:cNvPr id="9" name="TextBox 8"/>
          <p:cNvSpPr txBox="1"/>
          <p:nvPr/>
        </p:nvSpPr>
        <p:spPr>
          <a:xfrm>
            <a:off x="6309360" y="1828800"/>
            <a:ext cx="5120640" cy="3474720"/>
          </a:xfrm>
          <a:prstGeom prst="rect">
            <a:avLst/>
          </a:prstGeom>
          <a:noFill/>
        </p:spPr>
        <p:txBody>
          <a:bodyPr wrap="square">
            <a:spAutoFit/>
          </a:bodyPr>
          <a:lstStyle/>
          <a:p>
            <a:pPr>
              <a:spcAft>
                <a:spcPts val="500"/>
              </a:spcAft>
              <a:defRPr sz="1300">
                <a:solidFill>
                  <a:srgbClr val="1C2839"/>
                </a:solidFill>
                <a:latin typeface="Aptos"/>
              </a:defRPr>
            </a:pPr>
            <a:r>
              <a:rPr dirty="0"/>
              <a:t>• Technology costs that are difficult to understand</a:t>
            </a:r>
          </a:p>
          <a:p>
            <a:pPr>
              <a:spcAft>
                <a:spcPts val="500"/>
              </a:spcAft>
              <a:defRPr sz="1300">
                <a:solidFill>
                  <a:srgbClr val="1C2839"/>
                </a:solidFill>
                <a:latin typeface="Aptos"/>
              </a:defRPr>
            </a:pPr>
            <a:r>
              <a:rPr dirty="0"/>
              <a:t>• Poor documentation</a:t>
            </a:r>
          </a:p>
          <a:p>
            <a:pPr>
              <a:spcAft>
                <a:spcPts val="500"/>
              </a:spcAft>
              <a:defRPr sz="1300">
                <a:solidFill>
                  <a:srgbClr val="1C2839"/>
                </a:solidFill>
                <a:latin typeface="Aptos"/>
              </a:defRPr>
            </a:pPr>
            <a:r>
              <a:rPr dirty="0"/>
              <a:t>• Slow technical support</a:t>
            </a:r>
          </a:p>
          <a:p>
            <a:pPr>
              <a:spcAft>
                <a:spcPts val="500"/>
              </a:spcAft>
              <a:defRPr sz="1300">
                <a:solidFill>
                  <a:srgbClr val="1C2839"/>
                </a:solidFill>
                <a:latin typeface="Aptos"/>
              </a:defRPr>
            </a:pPr>
            <a:r>
              <a:rPr dirty="0"/>
              <a:t>• Lack of technology planning</a:t>
            </a:r>
          </a:p>
          <a:p>
            <a:pPr>
              <a:spcAft>
                <a:spcPts val="500"/>
              </a:spcAft>
              <a:defRPr sz="1300">
                <a:solidFill>
                  <a:srgbClr val="1C2839"/>
                </a:solidFill>
                <a:latin typeface="Aptos"/>
              </a:defRPr>
            </a:pPr>
            <a:r>
              <a:rPr dirty="0"/>
              <a:t>• Difficulty finding qualified technical talent</a:t>
            </a:r>
          </a:p>
          <a:p>
            <a:pPr>
              <a:spcAft>
                <a:spcPts val="500"/>
              </a:spcAft>
              <a:defRPr sz="1300">
                <a:solidFill>
                  <a:srgbClr val="1C2839"/>
                </a:solidFill>
                <a:latin typeface="Aptos"/>
              </a:defRPr>
            </a:pPr>
            <a:r>
              <a:rPr dirty="0"/>
              <a:t>• Businesses spending time managing technology instead of using it to grow</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pic>
        <p:nvPicPr>
          <p:cNvPr id="3" name="Picture 2" descr="Zovente_logo_150x150(1).png"/>
          <p:cNvPicPr>
            <a:picLocks noChangeAspect="1"/>
          </p:cNvPicPr>
          <p:nvPr/>
        </p:nvPicPr>
        <p:blipFill>
          <a:blip r:embed="rId2"/>
          <a:stretch>
            <a:fillRect/>
          </a:stretch>
        </p:blipFill>
        <p:spPr>
          <a:xfrm>
            <a:off x="502920" y="256032"/>
            <a:ext cx="1143000" cy="1143000"/>
          </a:xfrm>
          <a:prstGeom prst="rect">
            <a:avLst/>
          </a:prstGeom>
        </p:spPr>
      </p:pic>
      <p:sp>
        <p:nvSpPr>
          <p:cNvPr id="4" name="TextBox 3"/>
          <p:cNvSpPr txBox="1"/>
          <p:nvPr/>
        </p:nvSpPr>
        <p:spPr>
          <a:xfrm>
            <a:off x="594360" y="932688"/>
            <a:ext cx="10881360" cy="502920"/>
          </a:xfrm>
          <a:prstGeom prst="rect">
            <a:avLst/>
          </a:prstGeom>
          <a:noFill/>
        </p:spPr>
        <p:txBody>
          <a:bodyPr wrap="square">
            <a:spAutoFit/>
          </a:bodyPr>
          <a:lstStyle/>
          <a:p>
            <a:pPr algn="l"/>
            <a:r>
              <a:rPr sz="2700" b="1" dirty="0">
                <a:solidFill>
                  <a:srgbClr val="0A1930"/>
                </a:solidFill>
                <a:latin typeface="Aptos"/>
              </a:rPr>
              <a:t>Who Zorvente Serves</a:t>
            </a:r>
          </a:p>
        </p:txBody>
      </p:sp>
      <p:sp>
        <p:nvSpPr>
          <p:cNvPr id="5" name="TextBox 4"/>
          <p:cNvSpPr txBox="1"/>
          <p:nvPr/>
        </p:nvSpPr>
        <p:spPr>
          <a:xfrm>
            <a:off x="612648" y="1453896"/>
            <a:ext cx="10515600" cy="347472"/>
          </a:xfrm>
          <a:prstGeom prst="rect">
            <a:avLst/>
          </a:prstGeom>
          <a:noFill/>
        </p:spPr>
        <p:txBody>
          <a:bodyPr wrap="square">
            <a:spAutoFit/>
          </a:bodyPr>
          <a:lstStyle/>
          <a:p>
            <a:pPr algn="l"/>
            <a:r>
              <a:rPr sz="1100" b="0" dirty="0">
                <a:solidFill>
                  <a:srgbClr val="5B6C82"/>
                </a:solidFill>
                <a:latin typeface="Aptos"/>
              </a:rPr>
              <a:t>Initial customer segments and geographic focus</a:t>
            </a:r>
          </a:p>
        </p:txBody>
      </p:sp>
      <p:sp>
        <p:nvSpPr>
          <p:cNvPr id="6" name="TextBox 5"/>
          <p:cNvSpPr txBox="1"/>
          <p:nvPr/>
        </p:nvSpPr>
        <p:spPr>
          <a:xfrm>
            <a:off x="594360" y="6510528"/>
            <a:ext cx="4572000" cy="164592"/>
          </a:xfrm>
          <a:prstGeom prst="rect">
            <a:avLst/>
          </a:prstGeom>
          <a:noFill/>
        </p:spPr>
        <p:txBody>
          <a:bodyPr wrap="square">
            <a:spAutoFit/>
          </a:bodyPr>
          <a:lstStyle/>
          <a:p>
            <a:pPr algn="l"/>
            <a:r>
              <a:rPr sz="700" b="1" dirty="0">
                <a:solidFill>
                  <a:srgbClr val="5B6C82"/>
                </a:solidFill>
                <a:latin typeface="Aptos"/>
              </a:rPr>
              <a:t>ZORVENTE TECHNOLOGY GROUP LLC</a:t>
            </a:r>
          </a:p>
        </p:txBody>
      </p:sp>
      <p:sp>
        <p:nvSpPr>
          <p:cNvPr id="7" name="TextBox 6"/>
          <p:cNvSpPr txBox="1"/>
          <p:nvPr/>
        </p:nvSpPr>
        <p:spPr>
          <a:xfrm>
            <a:off x="11064240" y="6510528"/>
            <a:ext cx="411480" cy="164592"/>
          </a:xfrm>
          <a:prstGeom prst="rect">
            <a:avLst/>
          </a:prstGeom>
          <a:noFill/>
        </p:spPr>
        <p:txBody>
          <a:bodyPr wrap="square">
            <a:spAutoFit/>
          </a:bodyPr>
          <a:lstStyle/>
          <a:p>
            <a:pPr algn="r"/>
            <a:r>
              <a:rPr sz="700" b="0" dirty="0">
                <a:solidFill>
                  <a:srgbClr val="5B6C82"/>
                </a:solidFill>
                <a:latin typeface="Aptos"/>
              </a:rPr>
              <a:t>4</a:t>
            </a:r>
          </a:p>
        </p:txBody>
      </p:sp>
      <p:sp>
        <p:nvSpPr>
          <p:cNvPr id="8" name="Rounded Rectangle 7"/>
          <p:cNvSpPr/>
          <p:nvPr/>
        </p:nvSpPr>
        <p:spPr>
          <a:xfrm>
            <a:off x="640080" y="1783080"/>
            <a:ext cx="5257800" cy="173736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9" name="TextBox 8"/>
          <p:cNvSpPr txBox="1"/>
          <p:nvPr/>
        </p:nvSpPr>
        <p:spPr>
          <a:xfrm>
            <a:off x="841247" y="1947672"/>
            <a:ext cx="4855464" cy="320040"/>
          </a:xfrm>
          <a:prstGeom prst="rect">
            <a:avLst/>
          </a:prstGeom>
          <a:noFill/>
        </p:spPr>
        <p:txBody>
          <a:bodyPr wrap="square">
            <a:spAutoFit/>
          </a:bodyPr>
          <a:lstStyle/>
          <a:p>
            <a:pPr algn="l"/>
            <a:r>
              <a:rPr sz="1400" b="1" dirty="0">
                <a:solidFill>
                  <a:srgbClr val="185CBE"/>
                </a:solidFill>
                <a:latin typeface="Aptos"/>
              </a:rPr>
              <a:t>Professional Services</a:t>
            </a:r>
          </a:p>
        </p:txBody>
      </p:sp>
      <p:sp>
        <p:nvSpPr>
          <p:cNvPr id="10" name="TextBox 9"/>
          <p:cNvSpPr txBox="1"/>
          <p:nvPr/>
        </p:nvSpPr>
        <p:spPr>
          <a:xfrm>
            <a:off x="841247" y="2350008"/>
            <a:ext cx="4855464" cy="1024127"/>
          </a:xfrm>
          <a:prstGeom prst="rect">
            <a:avLst/>
          </a:prstGeom>
          <a:noFill/>
        </p:spPr>
        <p:txBody>
          <a:bodyPr wrap="square">
            <a:spAutoFit/>
          </a:bodyPr>
          <a:lstStyle/>
          <a:p>
            <a:pPr algn="l"/>
            <a:r>
              <a:rPr sz="1050" b="0" dirty="0">
                <a:solidFill>
                  <a:srgbClr val="1C2839"/>
                </a:solidFill>
                <a:latin typeface="Aptos"/>
              </a:rPr>
              <a:t>Law • Accounting • Consulting • Real Estate</a:t>
            </a:r>
          </a:p>
        </p:txBody>
      </p:sp>
      <p:sp>
        <p:nvSpPr>
          <p:cNvPr id="11" name="Rounded Rectangle 10"/>
          <p:cNvSpPr/>
          <p:nvPr/>
        </p:nvSpPr>
        <p:spPr>
          <a:xfrm>
            <a:off x="6263640" y="1783080"/>
            <a:ext cx="5257800" cy="173736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2" name="TextBox 11"/>
          <p:cNvSpPr txBox="1"/>
          <p:nvPr/>
        </p:nvSpPr>
        <p:spPr>
          <a:xfrm>
            <a:off x="6464808" y="1947672"/>
            <a:ext cx="4855464" cy="320040"/>
          </a:xfrm>
          <a:prstGeom prst="rect">
            <a:avLst/>
          </a:prstGeom>
          <a:noFill/>
        </p:spPr>
        <p:txBody>
          <a:bodyPr wrap="square">
            <a:spAutoFit/>
          </a:bodyPr>
          <a:lstStyle/>
          <a:p>
            <a:pPr algn="l"/>
            <a:r>
              <a:rPr sz="1400" b="1" dirty="0">
                <a:solidFill>
                  <a:srgbClr val="185CBE"/>
                </a:solidFill>
                <a:latin typeface="Aptos"/>
              </a:rPr>
              <a:t>Service Businesses</a:t>
            </a:r>
          </a:p>
        </p:txBody>
      </p:sp>
      <p:sp>
        <p:nvSpPr>
          <p:cNvPr id="13" name="TextBox 12"/>
          <p:cNvSpPr txBox="1"/>
          <p:nvPr/>
        </p:nvSpPr>
        <p:spPr>
          <a:xfrm>
            <a:off x="6464808" y="2350008"/>
            <a:ext cx="4855464" cy="1024127"/>
          </a:xfrm>
          <a:prstGeom prst="rect">
            <a:avLst/>
          </a:prstGeom>
          <a:noFill/>
        </p:spPr>
        <p:txBody>
          <a:bodyPr wrap="square">
            <a:spAutoFit/>
          </a:bodyPr>
          <a:lstStyle/>
          <a:p>
            <a:pPr algn="l"/>
            <a:r>
              <a:rPr sz="1050" b="0" dirty="0">
                <a:solidFill>
                  <a:srgbClr val="1C2839"/>
                </a:solidFill>
                <a:latin typeface="Aptos"/>
              </a:rPr>
              <a:t>Contractors • Restaurants • Property Management • Local Businesses</a:t>
            </a:r>
          </a:p>
        </p:txBody>
      </p:sp>
      <p:sp>
        <p:nvSpPr>
          <p:cNvPr id="14" name="Rounded Rectangle 13"/>
          <p:cNvSpPr/>
          <p:nvPr/>
        </p:nvSpPr>
        <p:spPr>
          <a:xfrm>
            <a:off x="640080" y="3840480"/>
            <a:ext cx="5257800" cy="173736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5" name="TextBox 14"/>
          <p:cNvSpPr txBox="1"/>
          <p:nvPr/>
        </p:nvSpPr>
        <p:spPr>
          <a:xfrm>
            <a:off x="841247" y="4005072"/>
            <a:ext cx="4855464" cy="320040"/>
          </a:xfrm>
          <a:prstGeom prst="rect">
            <a:avLst/>
          </a:prstGeom>
          <a:noFill/>
        </p:spPr>
        <p:txBody>
          <a:bodyPr wrap="square">
            <a:spAutoFit/>
          </a:bodyPr>
          <a:lstStyle/>
          <a:p>
            <a:pPr algn="l"/>
            <a:r>
              <a:rPr sz="1400" b="1" dirty="0">
                <a:solidFill>
                  <a:srgbClr val="185CBE"/>
                </a:solidFill>
                <a:latin typeface="Aptos"/>
              </a:rPr>
              <a:t>Healthcare &amp; Organizations</a:t>
            </a:r>
          </a:p>
        </p:txBody>
      </p:sp>
      <p:sp>
        <p:nvSpPr>
          <p:cNvPr id="16" name="TextBox 15"/>
          <p:cNvSpPr txBox="1"/>
          <p:nvPr/>
        </p:nvSpPr>
        <p:spPr>
          <a:xfrm>
            <a:off x="841247" y="4407408"/>
            <a:ext cx="4855464" cy="1024127"/>
          </a:xfrm>
          <a:prstGeom prst="rect">
            <a:avLst/>
          </a:prstGeom>
          <a:noFill/>
        </p:spPr>
        <p:txBody>
          <a:bodyPr wrap="square">
            <a:spAutoFit/>
          </a:bodyPr>
          <a:lstStyle/>
          <a:p>
            <a:pPr algn="l"/>
            <a:r>
              <a:rPr sz="1050" b="0" dirty="0">
                <a:solidFill>
                  <a:srgbClr val="1C2839"/>
                </a:solidFill>
                <a:latin typeface="Aptos"/>
              </a:rPr>
              <a:t>Healthcare practices • Nonprofits • Community organizations</a:t>
            </a:r>
          </a:p>
        </p:txBody>
      </p:sp>
      <p:sp>
        <p:nvSpPr>
          <p:cNvPr id="17" name="Rounded Rectangle 16"/>
          <p:cNvSpPr/>
          <p:nvPr/>
        </p:nvSpPr>
        <p:spPr>
          <a:xfrm>
            <a:off x="6263640" y="3840480"/>
            <a:ext cx="5257800" cy="173736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8" name="TextBox 17"/>
          <p:cNvSpPr txBox="1"/>
          <p:nvPr/>
        </p:nvSpPr>
        <p:spPr>
          <a:xfrm>
            <a:off x="6464808" y="4005072"/>
            <a:ext cx="4855464" cy="320040"/>
          </a:xfrm>
          <a:prstGeom prst="rect">
            <a:avLst/>
          </a:prstGeom>
          <a:noFill/>
        </p:spPr>
        <p:txBody>
          <a:bodyPr wrap="square">
            <a:spAutoFit/>
          </a:bodyPr>
          <a:lstStyle/>
          <a:p>
            <a:pPr algn="l"/>
            <a:r>
              <a:rPr sz="1400" b="1" dirty="0">
                <a:solidFill>
                  <a:srgbClr val="185CBE"/>
                </a:solidFill>
                <a:latin typeface="Aptos"/>
              </a:rPr>
              <a:t>Growth Companies</a:t>
            </a:r>
          </a:p>
        </p:txBody>
      </p:sp>
      <p:sp>
        <p:nvSpPr>
          <p:cNvPr id="19" name="TextBox 18"/>
          <p:cNvSpPr txBox="1"/>
          <p:nvPr/>
        </p:nvSpPr>
        <p:spPr>
          <a:xfrm>
            <a:off x="6464808" y="4407408"/>
            <a:ext cx="4855464" cy="1024127"/>
          </a:xfrm>
          <a:prstGeom prst="rect">
            <a:avLst/>
          </a:prstGeom>
          <a:noFill/>
        </p:spPr>
        <p:txBody>
          <a:bodyPr wrap="square">
            <a:spAutoFit/>
          </a:bodyPr>
          <a:lstStyle/>
          <a:p>
            <a:pPr algn="l"/>
            <a:r>
              <a:rPr sz="1050" b="0" dirty="0">
                <a:solidFill>
                  <a:srgbClr val="1C2839"/>
                </a:solidFill>
                <a:latin typeface="Aptos"/>
              </a:rPr>
              <a:t>Startups • Small businesses • Emerging companies • Multi-location businesses</a:t>
            </a:r>
          </a:p>
        </p:txBody>
      </p:sp>
      <p:sp>
        <p:nvSpPr>
          <p:cNvPr id="20" name="TextBox 19"/>
          <p:cNvSpPr txBox="1"/>
          <p:nvPr/>
        </p:nvSpPr>
        <p:spPr>
          <a:xfrm>
            <a:off x="822960" y="5806440"/>
            <a:ext cx="10515600" cy="384048"/>
          </a:xfrm>
          <a:prstGeom prst="rect">
            <a:avLst/>
          </a:prstGeom>
          <a:noFill/>
        </p:spPr>
        <p:txBody>
          <a:bodyPr wrap="square">
            <a:spAutoFit/>
          </a:bodyPr>
          <a:lstStyle/>
          <a:p>
            <a:pPr algn="ctr"/>
            <a:r>
              <a:rPr sz="1100" b="1" dirty="0">
                <a:solidFill>
                  <a:srgbClr val="185CBE"/>
                </a:solidFill>
                <a:latin typeface="Aptos"/>
              </a:rPr>
              <a:t>Initial geographic focus: Charlotte and surrounding North Carolina market; expansion to additional U.S. markets as the operating model matures.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pic>
        <p:nvPicPr>
          <p:cNvPr id="3" name="Picture 2" descr="Zovente_logo_150x150(1).png"/>
          <p:cNvPicPr>
            <a:picLocks noChangeAspect="1"/>
          </p:cNvPicPr>
          <p:nvPr/>
        </p:nvPicPr>
        <p:blipFill>
          <a:blip r:embed="rId2"/>
          <a:stretch>
            <a:fillRect/>
          </a:stretch>
        </p:blipFill>
        <p:spPr>
          <a:xfrm>
            <a:off x="502920" y="256032"/>
            <a:ext cx="1143000" cy="1143000"/>
          </a:xfrm>
          <a:prstGeom prst="rect">
            <a:avLst/>
          </a:prstGeom>
        </p:spPr>
      </p:pic>
      <p:sp>
        <p:nvSpPr>
          <p:cNvPr id="4" name="TextBox 3"/>
          <p:cNvSpPr txBox="1"/>
          <p:nvPr/>
        </p:nvSpPr>
        <p:spPr>
          <a:xfrm>
            <a:off x="594360" y="932688"/>
            <a:ext cx="10881360" cy="502920"/>
          </a:xfrm>
          <a:prstGeom prst="rect">
            <a:avLst/>
          </a:prstGeom>
          <a:noFill/>
        </p:spPr>
        <p:txBody>
          <a:bodyPr wrap="square">
            <a:spAutoFit/>
          </a:bodyPr>
          <a:lstStyle/>
          <a:p>
            <a:pPr algn="l"/>
            <a:r>
              <a:rPr sz="2700" b="1" dirty="0">
                <a:solidFill>
                  <a:srgbClr val="0A1930"/>
                </a:solidFill>
                <a:latin typeface="Aptos"/>
              </a:rPr>
              <a:t>The Zorvente Solution</a:t>
            </a:r>
          </a:p>
        </p:txBody>
      </p:sp>
      <p:sp>
        <p:nvSpPr>
          <p:cNvPr id="5" name="TextBox 4"/>
          <p:cNvSpPr txBox="1"/>
          <p:nvPr/>
        </p:nvSpPr>
        <p:spPr>
          <a:xfrm>
            <a:off x="612648" y="1453896"/>
            <a:ext cx="10515600" cy="347472"/>
          </a:xfrm>
          <a:prstGeom prst="rect">
            <a:avLst/>
          </a:prstGeom>
          <a:noFill/>
        </p:spPr>
        <p:txBody>
          <a:bodyPr wrap="square">
            <a:spAutoFit/>
          </a:bodyPr>
          <a:lstStyle/>
          <a:p>
            <a:pPr algn="l"/>
            <a:r>
              <a:rPr sz="1100" b="0" dirty="0">
                <a:solidFill>
                  <a:srgbClr val="5B6C82"/>
                </a:solidFill>
                <a:latin typeface="Aptos"/>
              </a:rPr>
              <a:t>One technology partner. Multiple business needs.</a:t>
            </a:r>
          </a:p>
        </p:txBody>
      </p:sp>
      <p:sp>
        <p:nvSpPr>
          <p:cNvPr id="6" name="TextBox 5"/>
          <p:cNvSpPr txBox="1"/>
          <p:nvPr/>
        </p:nvSpPr>
        <p:spPr>
          <a:xfrm>
            <a:off x="594360" y="6510528"/>
            <a:ext cx="4572000" cy="164592"/>
          </a:xfrm>
          <a:prstGeom prst="rect">
            <a:avLst/>
          </a:prstGeom>
          <a:noFill/>
        </p:spPr>
        <p:txBody>
          <a:bodyPr wrap="square">
            <a:spAutoFit/>
          </a:bodyPr>
          <a:lstStyle/>
          <a:p>
            <a:pPr algn="l"/>
            <a:r>
              <a:rPr sz="700" b="1" dirty="0">
                <a:solidFill>
                  <a:srgbClr val="5B6C82"/>
                </a:solidFill>
                <a:latin typeface="Aptos"/>
              </a:rPr>
              <a:t>ZORVENTE TECHNOLOGY GROUP LLC</a:t>
            </a:r>
          </a:p>
        </p:txBody>
      </p:sp>
      <p:sp>
        <p:nvSpPr>
          <p:cNvPr id="7" name="TextBox 6"/>
          <p:cNvSpPr txBox="1"/>
          <p:nvPr/>
        </p:nvSpPr>
        <p:spPr>
          <a:xfrm>
            <a:off x="11064240" y="6510528"/>
            <a:ext cx="411480" cy="164592"/>
          </a:xfrm>
          <a:prstGeom prst="rect">
            <a:avLst/>
          </a:prstGeom>
          <a:noFill/>
        </p:spPr>
        <p:txBody>
          <a:bodyPr wrap="square">
            <a:spAutoFit/>
          </a:bodyPr>
          <a:lstStyle/>
          <a:p>
            <a:pPr algn="r"/>
            <a:r>
              <a:rPr sz="700" b="0" dirty="0">
                <a:solidFill>
                  <a:srgbClr val="5B6C82"/>
                </a:solidFill>
                <a:latin typeface="Aptos"/>
              </a:rPr>
              <a:t>5</a:t>
            </a:r>
          </a:p>
        </p:txBody>
      </p:sp>
      <p:sp>
        <p:nvSpPr>
          <p:cNvPr id="8" name="Rounded Rectangle 7"/>
          <p:cNvSpPr/>
          <p:nvPr/>
        </p:nvSpPr>
        <p:spPr>
          <a:xfrm>
            <a:off x="594360" y="1783080"/>
            <a:ext cx="3429000" cy="173736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9" name="TextBox 8"/>
          <p:cNvSpPr txBox="1"/>
          <p:nvPr/>
        </p:nvSpPr>
        <p:spPr>
          <a:xfrm>
            <a:off x="795528" y="1947672"/>
            <a:ext cx="3026664" cy="320040"/>
          </a:xfrm>
          <a:prstGeom prst="rect">
            <a:avLst/>
          </a:prstGeom>
          <a:noFill/>
        </p:spPr>
        <p:txBody>
          <a:bodyPr wrap="square">
            <a:spAutoFit/>
          </a:bodyPr>
          <a:lstStyle/>
          <a:p>
            <a:pPr algn="l"/>
            <a:r>
              <a:rPr sz="1400" b="1" dirty="0">
                <a:solidFill>
                  <a:srgbClr val="185CBE"/>
                </a:solidFill>
                <a:latin typeface="Aptos"/>
              </a:rPr>
              <a:t>IT Consulting &amp; Support</a:t>
            </a:r>
          </a:p>
        </p:txBody>
      </p:sp>
      <p:sp>
        <p:nvSpPr>
          <p:cNvPr id="10" name="TextBox 9"/>
          <p:cNvSpPr txBox="1"/>
          <p:nvPr/>
        </p:nvSpPr>
        <p:spPr>
          <a:xfrm>
            <a:off x="795528" y="2350008"/>
            <a:ext cx="3026664" cy="1024127"/>
          </a:xfrm>
          <a:prstGeom prst="rect">
            <a:avLst/>
          </a:prstGeom>
          <a:noFill/>
        </p:spPr>
        <p:txBody>
          <a:bodyPr wrap="square">
            <a:spAutoFit/>
          </a:bodyPr>
          <a:lstStyle/>
          <a:p>
            <a:pPr algn="l"/>
            <a:r>
              <a:rPr sz="1050" b="0" dirty="0">
                <a:solidFill>
                  <a:srgbClr val="1C2839"/>
                </a:solidFill>
                <a:latin typeface="Aptos"/>
              </a:rPr>
              <a:t>Assessments, troubleshooting, help desk, technology planning and ongoing support.</a:t>
            </a:r>
          </a:p>
        </p:txBody>
      </p:sp>
      <p:sp>
        <p:nvSpPr>
          <p:cNvPr id="11" name="Rounded Rectangle 10"/>
          <p:cNvSpPr/>
          <p:nvPr/>
        </p:nvSpPr>
        <p:spPr>
          <a:xfrm>
            <a:off x="4389120" y="1783080"/>
            <a:ext cx="3429000" cy="173736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2" name="TextBox 11"/>
          <p:cNvSpPr txBox="1"/>
          <p:nvPr/>
        </p:nvSpPr>
        <p:spPr>
          <a:xfrm>
            <a:off x="4590288" y="1947672"/>
            <a:ext cx="3026664" cy="320040"/>
          </a:xfrm>
          <a:prstGeom prst="rect">
            <a:avLst/>
          </a:prstGeom>
          <a:noFill/>
        </p:spPr>
        <p:txBody>
          <a:bodyPr wrap="square">
            <a:spAutoFit/>
          </a:bodyPr>
          <a:lstStyle/>
          <a:p>
            <a:pPr algn="l"/>
            <a:r>
              <a:rPr sz="1400" b="1" dirty="0">
                <a:solidFill>
                  <a:srgbClr val="185CBE"/>
                </a:solidFill>
                <a:latin typeface="Aptos"/>
              </a:rPr>
              <a:t>AI &amp; Business Automation</a:t>
            </a:r>
          </a:p>
        </p:txBody>
      </p:sp>
      <p:sp>
        <p:nvSpPr>
          <p:cNvPr id="13" name="TextBox 12"/>
          <p:cNvSpPr txBox="1"/>
          <p:nvPr/>
        </p:nvSpPr>
        <p:spPr>
          <a:xfrm>
            <a:off x="4590288" y="2350008"/>
            <a:ext cx="3026664" cy="1024127"/>
          </a:xfrm>
          <a:prstGeom prst="rect">
            <a:avLst/>
          </a:prstGeom>
          <a:noFill/>
        </p:spPr>
        <p:txBody>
          <a:bodyPr wrap="square">
            <a:spAutoFit/>
          </a:bodyPr>
          <a:lstStyle/>
          <a:p>
            <a:pPr algn="l"/>
            <a:r>
              <a:rPr sz="1050" b="0" dirty="0">
                <a:solidFill>
                  <a:srgbClr val="1C2839"/>
                </a:solidFill>
                <a:latin typeface="Aptos"/>
              </a:rPr>
              <a:t>AI discovery, workflow automation, implementation and process optimization.</a:t>
            </a:r>
          </a:p>
        </p:txBody>
      </p:sp>
      <p:sp>
        <p:nvSpPr>
          <p:cNvPr id="14" name="Rounded Rectangle 13"/>
          <p:cNvSpPr/>
          <p:nvPr/>
        </p:nvSpPr>
        <p:spPr>
          <a:xfrm>
            <a:off x="8183880" y="1783080"/>
            <a:ext cx="3429000" cy="173736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5" name="TextBox 14"/>
          <p:cNvSpPr txBox="1"/>
          <p:nvPr/>
        </p:nvSpPr>
        <p:spPr>
          <a:xfrm>
            <a:off x="8385048" y="1947672"/>
            <a:ext cx="3026664" cy="320040"/>
          </a:xfrm>
          <a:prstGeom prst="rect">
            <a:avLst/>
          </a:prstGeom>
          <a:noFill/>
        </p:spPr>
        <p:txBody>
          <a:bodyPr wrap="square">
            <a:spAutoFit/>
          </a:bodyPr>
          <a:lstStyle/>
          <a:p>
            <a:pPr algn="l"/>
            <a:r>
              <a:rPr sz="1400" b="1" dirty="0">
                <a:solidFill>
                  <a:srgbClr val="185CBE"/>
                </a:solidFill>
                <a:latin typeface="Aptos"/>
              </a:rPr>
              <a:t>Cybersecurity</a:t>
            </a:r>
          </a:p>
        </p:txBody>
      </p:sp>
      <p:sp>
        <p:nvSpPr>
          <p:cNvPr id="16" name="TextBox 15"/>
          <p:cNvSpPr txBox="1"/>
          <p:nvPr/>
        </p:nvSpPr>
        <p:spPr>
          <a:xfrm>
            <a:off x="8385048" y="2350008"/>
            <a:ext cx="3026664" cy="1024127"/>
          </a:xfrm>
          <a:prstGeom prst="rect">
            <a:avLst/>
          </a:prstGeom>
          <a:noFill/>
        </p:spPr>
        <p:txBody>
          <a:bodyPr wrap="square">
            <a:spAutoFit/>
          </a:bodyPr>
          <a:lstStyle/>
          <a:p>
            <a:pPr algn="l"/>
            <a:r>
              <a:rPr sz="1050" b="0" dirty="0">
                <a:solidFill>
                  <a:srgbClr val="1C2839"/>
                </a:solidFill>
                <a:latin typeface="Aptos"/>
              </a:rPr>
              <a:t>Security assessments, improvements, monitoring strategy and security projects.</a:t>
            </a:r>
          </a:p>
        </p:txBody>
      </p:sp>
      <p:sp>
        <p:nvSpPr>
          <p:cNvPr id="17" name="Rounded Rectangle 16"/>
          <p:cNvSpPr/>
          <p:nvPr/>
        </p:nvSpPr>
        <p:spPr>
          <a:xfrm>
            <a:off x="594360" y="3840480"/>
            <a:ext cx="3429000" cy="173736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8" name="TextBox 17"/>
          <p:cNvSpPr txBox="1"/>
          <p:nvPr/>
        </p:nvSpPr>
        <p:spPr>
          <a:xfrm>
            <a:off x="795528" y="4005072"/>
            <a:ext cx="3026664" cy="320040"/>
          </a:xfrm>
          <a:prstGeom prst="rect">
            <a:avLst/>
          </a:prstGeom>
          <a:noFill/>
        </p:spPr>
        <p:txBody>
          <a:bodyPr wrap="square">
            <a:spAutoFit/>
          </a:bodyPr>
          <a:lstStyle/>
          <a:p>
            <a:pPr algn="l"/>
            <a:r>
              <a:rPr sz="1400" b="1" dirty="0">
                <a:solidFill>
                  <a:srgbClr val="185CBE"/>
                </a:solidFill>
                <a:latin typeface="Aptos"/>
              </a:rPr>
              <a:t>Cloud Solutions</a:t>
            </a:r>
          </a:p>
        </p:txBody>
      </p:sp>
      <p:sp>
        <p:nvSpPr>
          <p:cNvPr id="19" name="TextBox 18"/>
          <p:cNvSpPr txBox="1"/>
          <p:nvPr/>
        </p:nvSpPr>
        <p:spPr>
          <a:xfrm>
            <a:off x="795528" y="4407408"/>
            <a:ext cx="3026664" cy="1024127"/>
          </a:xfrm>
          <a:prstGeom prst="rect">
            <a:avLst/>
          </a:prstGeom>
          <a:noFill/>
        </p:spPr>
        <p:txBody>
          <a:bodyPr wrap="square">
            <a:spAutoFit/>
          </a:bodyPr>
          <a:lstStyle/>
          <a:p>
            <a:pPr algn="l"/>
            <a:r>
              <a:rPr sz="1050" b="0" dirty="0">
                <a:solidFill>
                  <a:srgbClr val="1C2839"/>
                </a:solidFill>
                <a:latin typeface="Aptos"/>
              </a:rPr>
              <a:t>Assessments, setup, optimization, migration and ongoing management.</a:t>
            </a:r>
          </a:p>
        </p:txBody>
      </p:sp>
      <p:sp>
        <p:nvSpPr>
          <p:cNvPr id="20" name="Rounded Rectangle 19"/>
          <p:cNvSpPr/>
          <p:nvPr/>
        </p:nvSpPr>
        <p:spPr>
          <a:xfrm>
            <a:off x="4389120" y="3840480"/>
            <a:ext cx="3429000" cy="173736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21" name="TextBox 20"/>
          <p:cNvSpPr txBox="1"/>
          <p:nvPr/>
        </p:nvSpPr>
        <p:spPr>
          <a:xfrm>
            <a:off x="4590288" y="4005072"/>
            <a:ext cx="3026664" cy="320040"/>
          </a:xfrm>
          <a:prstGeom prst="rect">
            <a:avLst/>
          </a:prstGeom>
          <a:noFill/>
        </p:spPr>
        <p:txBody>
          <a:bodyPr wrap="square">
            <a:spAutoFit/>
          </a:bodyPr>
          <a:lstStyle/>
          <a:p>
            <a:pPr algn="l"/>
            <a:r>
              <a:rPr sz="1400" b="1" dirty="0">
                <a:solidFill>
                  <a:srgbClr val="185CBE"/>
                </a:solidFill>
                <a:latin typeface="Aptos"/>
              </a:rPr>
              <a:t>Business Technology</a:t>
            </a:r>
          </a:p>
        </p:txBody>
      </p:sp>
      <p:sp>
        <p:nvSpPr>
          <p:cNvPr id="22" name="TextBox 21"/>
          <p:cNvSpPr txBox="1"/>
          <p:nvPr/>
        </p:nvSpPr>
        <p:spPr>
          <a:xfrm>
            <a:off x="4590288" y="4407408"/>
            <a:ext cx="3026664" cy="1024127"/>
          </a:xfrm>
          <a:prstGeom prst="rect">
            <a:avLst/>
          </a:prstGeom>
          <a:noFill/>
        </p:spPr>
        <p:txBody>
          <a:bodyPr wrap="square">
            <a:spAutoFit/>
          </a:bodyPr>
          <a:lstStyle/>
          <a:p>
            <a:pPr algn="l"/>
            <a:r>
              <a:rPr sz="1050" b="0" dirty="0">
                <a:solidFill>
                  <a:srgbClr val="1C2839"/>
                </a:solidFill>
                <a:latin typeface="Aptos"/>
              </a:rPr>
              <a:t>Technology implementation and systems designed around specific business needs.</a:t>
            </a:r>
          </a:p>
        </p:txBody>
      </p:sp>
      <p:sp>
        <p:nvSpPr>
          <p:cNvPr id="23" name="Rounded Rectangle 22"/>
          <p:cNvSpPr/>
          <p:nvPr/>
        </p:nvSpPr>
        <p:spPr>
          <a:xfrm>
            <a:off x="8183880" y="3840480"/>
            <a:ext cx="3429000" cy="173736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24" name="TextBox 23"/>
          <p:cNvSpPr txBox="1"/>
          <p:nvPr/>
        </p:nvSpPr>
        <p:spPr>
          <a:xfrm>
            <a:off x="8385048" y="4005072"/>
            <a:ext cx="3026664" cy="320040"/>
          </a:xfrm>
          <a:prstGeom prst="rect">
            <a:avLst/>
          </a:prstGeom>
          <a:noFill/>
        </p:spPr>
        <p:txBody>
          <a:bodyPr wrap="square">
            <a:spAutoFit/>
          </a:bodyPr>
          <a:lstStyle/>
          <a:p>
            <a:pPr algn="l"/>
            <a:r>
              <a:rPr sz="1400" b="1" dirty="0">
                <a:solidFill>
                  <a:srgbClr val="185CBE"/>
                </a:solidFill>
                <a:latin typeface="Aptos"/>
              </a:rPr>
              <a:t>Technology Strategy</a:t>
            </a:r>
          </a:p>
        </p:txBody>
      </p:sp>
      <p:sp>
        <p:nvSpPr>
          <p:cNvPr id="25" name="TextBox 24"/>
          <p:cNvSpPr txBox="1"/>
          <p:nvPr/>
        </p:nvSpPr>
        <p:spPr>
          <a:xfrm>
            <a:off x="8385048" y="4407408"/>
            <a:ext cx="3026664" cy="1024127"/>
          </a:xfrm>
          <a:prstGeom prst="rect">
            <a:avLst/>
          </a:prstGeom>
          <a:noFill/>
        </p:spPr>
        <p:txBody>
          <a:bodyPr wrap="square">
            <a:spAutoFit/>
          </a:bodyPr>
          <a:lstStyle/>
          <a:p>
            <a:pPr algn="l"/>
            <a:r>
              <a:rPr sz="1050" b="0" dirty="0">
                <a:solidFill>
                  <a:srgbClr val="1C2839"/>
                </a:solidFill>
                <a:latin typeface="Aptos"/>
              </a:rPr>
              <a:t>Roadmaps, modernization, planning and long-term technology strategy.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pic>
        <p:nvPicPr>
          <p:cNvPr id="3" name="Picture 2" descr="Zovente_logo_150x150(1).png"/>
          <p:cNvPicPr>
            <a:picLocks noChangeAspect="1"/>
          </p:cNvPicPr>
          <p:nvPr/>
        </p:nvPicPr>
        <p:blipFill>
          <a:blip r:embed="rId2"/>
          <a:stretch>
            <a:fillRect/>
          </a:stretch>
        </p:blipFill>
        <p:spPr>
          <a:xfrm>
            <a:off x="502920" y="256032"/>
            <a:ext cx="1143000" cy="1143000"/>
          </a:xfrm>
          <a:prstGeom prst="rect">
            <a:avLst/>
          </a:prstGeom>
        </p:spPr>
      </p:pic>
      <p:sp>
        <p:nvSpPr>
          <p:cNvPr id="4" name="TextBox 3"/>
          <p:cNvSpPr txBox="1"/>
          <p:nvPr/>
        </p:nvSpPr>
        <p:spPr>
          <a:xfrm>
            <a:off x="594360" y="932688"/>
            <a:ext cx="10881360" cy="502920"/>
          </a:xfrm>
          <a:prstGeom prst="rect">
            <a:avLst/>
          </a:prstGeom>
          <a:noFill/>
        </p:spPr>
        <p:txBody>
          <a:bodyPr wrap="square">
            <a:spAutoFit/>
          </a:bodyPr>
          <a:lstStyle/>
          <a:p>
            <a:pPr algn="l"/>
            <a:r>
              <a:rPr sz="2700" b="1" dirty="0">
                <a:solidFill>
                  <a:srgbClr val="0A1930"/>
                </a:solidFill>
                <a:latin typeface="Aptos"/>
              </a:rPr>
              <a:t>What Makes Zorvente Different</a:t>
            </a:r>
          </a:p>
        </p:txBody>
      </p:sp>
      <p:sp>
        <p:nvSpPr>
          <p:cNvPr id="5" name="TextBox 4"/>
          <p:cNvSpPr txBox="1"/>
          <p:nvPr/>
        </p:nvSpPr>
        <p:spPr>
          <a:xfrm>
            <a:off x="612648" y="1453896"/>
            <a:ext cx="10515600" cy="347472"/>
          </a:xfrm>
          <a:prstGeom prst="rect">
            <a:avLst/>
          </a:prstGeom>
          <a:noFill/>
        </p:spPr>
        <p:txBody>
          <a:bodyPr wrap="square">
            <a:spAutoFit/>
          </a:bodyPr>
          <a:lstStyle/>
          <a:p>
            <a:pPr algn="l"/>
            <a:r>
              <a:rPr sz="1100" b="0" dirty="0">
                <a:solidFill>
                  <a:srgbClr val="5B6C82"/>
                </a:solidFill>
                <a:latin typeface="Aptos"/>
              </a:rPr>
              <a:t>A broader technology relationship than a traditional break/fix provider</a:t>
            </a:r>
          </a:p>
        </p:txBody>
      </p:sp>
      <p:sp>
        <p:nvSpPr>
          <p:cNvPr id="6" name="TextBox 5"/>
          <p:cNvSpPr txBox="1"/>
          <p:nvPr/>
        </p:nvSpPr>
        <p:spPr>
          <a:xfrm>
            <a:off x="594360" y="6510528"/>
            <a:ext cx="4572000" cy="164592"/>
          </a:xfrm>
          <a:prstGeom prst="rect">
            <a:avLst/>
          </a:prstGeom>
          <a:noFill/>
        </p:spPr>
        <p:txBody>
          <a:bodyPr wrap="square">
            <a:spAutoFit/>
          </a:bodyPr>
          <a:lstStyle/>
          <a:p>
            <a:pPr algn="l"/>
            <a:r>
              <a:rPr sz="700" b="1" dirty="0">
                <a:solidFill>
                  <a:srgbClr val="5B6C82"/>
                </a:solidFill>
                <a:latin typeface="Aptos"/>
              </a:rPr>
              <a:t>ZORVENTE TECHNOLOGY GROUP LLC</a:t>
            </a:r>
          </a:p>
        </p:txBody>
      </p:sp>
      <p:sp>
        <p:nvSpPr>
          <p:cNvPr id="7" name="TextBox 6"/>
          <p:cNvSpPr txBox="1"/>
          <p:nvPr/>
        </p:nvSpPr>
        <p:spPr>
          <a:xfrm>
            <a:off x="11064240" y="6510528"/>
            <a:ext cx="411480" cy="164592"/>
          </a:xfrm>
          <a:prstGeom prst="rect">
            <a:avLst/>
          </a:prstGeom>
          <a:noFill/>
        </p:spPr>
        <p:txBody>
          <a:bodyPr wrap="square">
            <a:spAutoFit/>
          </a:bodyPr>
          <a:lstStyle/>
          <a:p>
            <a:pPr algn="r"/>
            <a:r>
              <a:rPr sz="700" b="0" dirty="0">
                <a:solidFill>
                  <a:srgbClr val="5B6C82"/>
                </a:solidFill>
                <a:latin typeface="Aptos"/>
              </a:rPr>
              <a:t>6</a:t>
            </a:r>
          </a:p>
        </p:txBody>
      </p:sp>
      <p:sp>
        <p:nvSpPr>
          <p:cNvPr id="8" name="Rounded Rectangle 7"/>
          <p:cNvSpPr/>
          <p:nvPr/>
        </p:nvSpPr>
        <p:spPr>
          <a:xfrm>
            <a:off x="685800" y="1737360"/>
            <a:ext cx="5212080" cy="123444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9" name="TextBox 8"/>
          <p:cNvSpPr txBox="1"/>
          <p:nvPr/>
        </p:nvSpPr>
        <p:spPr>
          <a:xfrm>
            <a:off x="886968" y="1901952"/>
            <a:ext cx="4809744" cy="320040"/>
          </a:xfrm>
          <a:prstGeom prst="rect">
            <a:avLst/>
          </a:prstGeom>
          <a:noFill/>
        </p:spPr>
        <p:txBody>
          <a:bodyPr wrap="square">
            <a:spAutoFit/>
          </a:bodyPr>
          <a:lstStyle/>
          <a:p>
            <a:pPr algn="l"/>
            <a:r>
              <a:rPr sz="1400" b="1" dirty="0">
                <a:solidFill>
                  <a:srgbClr val="185CBE"/>
                </a:solidFill>
                <a:latin typeface="Aptos"/>
              </a:rPr>
              <a:t>01 • One relationship</a:t>
            </a:r>
          </a:p>
        </p:txBody>
      </p:sp>
      <p:sp>
        <p:nvSpPr>
          <p:cNvPr id="10" name="TextBox 9"/>
          <p:cNvSpPr txBox="1"/>
          <p:nvPr/>
        </p:nvSpPr>
        <p:spPr>
          <a:xfrm>
            <a:off x="886968" y="2304288"/>
            <a:ext cx="4809744" cy="521208"/>
          </a:xfrm>
          <a:prstGeom prst="rect">
            <a:avLst/>
          </a:prstGeom>
          <a:noFill/>
        </p:spPr>
        <p:txBody>
          <a:bodyPr wrap="square">
            <a:spAutoFit/>
          </a:bodyPr>
          <a:lstStyle/>
          <a:p>
            <a:pPr algn="l"/>
            <a:r>
              <a:rPr sz="1050" b="0" dirty="0">
                <a:solidFill>
                  <a:srgbClr val="1C2839"/>
                </a:solidFill>
                <a:latin typeface="Aptos"/>
              </a:rPr>
              <a:t>Multiple technology capabilities through one provider.</a:t>
            </a:r>
          </a:p>
        </p:txBody>
      </p:sp>
      <p:sp>
        <p:nvSpPr>
          <p:cNvPr id="11" name="Rounded Rectangle 10"/>
          <p:cNvSpPr/>
          <p:nvPr/>
        </p:nvSpPr>
        <p:spPr>
          <a:xfrm>
            <a:off x="6309360" y="1737360"/>
            <a:ext cx="5212080" cy="123444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2" name="TextBox 11"/>
          <p:cNvSpPr txBox="1"/>
          <p:nvPr/>
        </p:nvSpPr>
        <p:spPr>
          <a:xfrm>
            <a:off x="6510528" y="1901952"/>
            <a:ext cx="4809744" cy="320040"/>
          </a:xfrm>
          <a:prstGeom prst="rect">
            <a:avLst/>
          </a:prstGeom>
          <a:noFill/>
        </p:spPr>
        <p:txBody>
          <a:bodyPr wrap="square">
            <a:spAutoFit/>
          </a:bodyPr>
          <a:lstStyle/>
          <a:p>
            <a:pPr algn="l"/>
            <a:r>
              <a:rPr sz="1400" b="1" dirty="0">
                <a:solidFill>
                  <a:srgbClr val="185CBE"/>
                </a:solidFill>
                <a:latin typeface="Aptos"/>
              </a:rPr>
              <a:t>02 • Business-first technology</a:t>
            </a:r>
          </a:p>
        </p:txBody>
      </p:sp>
      <p:sp>
        <p:nvSpPr>
          <p:cNvPr id="13" name="TextBox 12"/>
          <p:cNvSpPr txBox="1"/>
          <p:nvPr/>
        </p:nvSpPr>
        <p:spPr>
          <a:xfrm>
            <a:off x="6510528" y="2304288"/>
            <a:ext cx="4809744" cy="521208"/>
          </a:xfrm>
          <a:prstGeom prst="rect">
            <a:avLst/>
          </a:prstGeom>
          <a:noFill/>
        </p:spPr>
        <p:txBody>
          <a:bodyPr wrap="square">
            <a:spAutoFit/>
          </a:bodyPr>
          <a:lstStyle/>
          <a:p>
            <a:pPr algn="l"/>
            <a:r>
              <a:rPr sz="1050" b="0" dirty="0">
                <a:solidFill>
                  <a:srgbClr val="1C2839"/>
                </a:solidFill>
                <a:latin typeface="Aptos"/>
              </a:rPr>
              <a:t>Recommendations connected to business objectives.</a:t>
            </a:r>
          </a:p>
        </p:txBody>
      </p:sp>
      <p:sp>
        <p:nvSpPr>
          <p:cNvPr id="14" name="Rounded Rectangle 13"/>
          <p:cNvSpPr/>
          <p:nvPr/>
        </p:nvSpPr>
        <p:spPr>
          <a:xfrm>
            <a:off x="685800" y="3246120"/>
            <a:ext cx="5212080" cy="123444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5" name="TextBox 14"/>
          <p:cNvSpPr txBox="1"/>
          <p:nvPr/>
        </p:nvSpPr>
        <p:spPr>
          <a:xfrm>
            <a:off x="886968" y="3410712"/>
            <a:ext cx="4809744" cy="320040"/>
          </a:xfrm>
          <a:prstGeom prst="rect">
            <a:avLst/>
          </a:prstGeom>
          <a:noFill/>
        </p:spPr>
        <p:txBody>
          <a:bodyPr wrap="square">
            <a:spAutoFit/>
          </a:bodyPr>
          <a:lstStyle/>
          <a:p>
            <a:pPr algn="l"/>
            <a:r>
              <a:rPr sz="1400" b="1" dirty="0">
                <a:solidFill>
                  <a:srgbClr val="185CBE"/>
                </a:solidFill>
                <a:latin typeface="Aptos"/>
              </a:rPr>
              <a:t>03 • AI-enabled operations</a:t>
            </a:r>
          </a:p>
        </p:txBody>
      </p:sp>
      <p:sp>
        <p:nvSpPr>
          <p:cNvPr id="16" name="TextBox 15"/>
          <p:cNvSpPr txBox="1"/>
          <p:nvPr/>
        </p:nvSpPr>
        <p:spPr>
          <a:xfrm>
            <a:off x="886968" y="3813048"/>
            <a:ext cx="4809744" cy="521208"/>
          </a:xfrm>
          <a:prstGeom prst="rect">
            <a:avLst/>
          </a:prstGeom>
          <a:noFill/>
        </p:spPr>
        <p:txBody>
          <a:bodyPr wrap="square">
            <a:spAutoFit/>
          </a:bodyPr>
          <a:lstStyle/>
          <a:p>
            <a:pPr algn="l"/>
            <a:r>
              <a:rPr sz="1050" b="0" dirty="0">
                <a:solidFill>
                  <a:srgbClr val="1C2839"/>
                </a:solidFill>
                <a:latin typeface="Aptos"/>
              </a:rPr>
              <a:t>AI designed to improve customer service and internal operations.</a:t>
            </a:r>
          </a:p>
        </p:txBody>
      </p:sp>
      <p:sp>
        <p:nvSpPr>
          <p:cNvPr id="17" name="Rounded Rectangle 16"/>
          <p:cNvSpPr/>
          <p:nvPr/>
        </p:nvSpPr>
        <p:spPr>
          <a:xfrm>
            <a:off x="6309360" y="3246120"/>
            <a:ext cx="5212080" cy="123444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8" name="TextBox 17"/>
          <p:cNvSpPr txBox="1"/>
          <p:nvPr/>
        </p:nvSpPr>
        <p:spPr>
          <a:xfrm>
            <a:off x="6510528" y="3410712"/>
            <a:ext cx="4809744" cy="320040"/>
          </a:xfrm>
          <a:prstGeom prst="rect">
            <a:avLst/>
          </a:prstGeom>
          <a:noFill/>
        </p:spPr>
        <p:txBody>
          <a:bodyPr wrap="square">
            <a:spAutoFit/>
          </a:bodyPr>
          <a:lstStyle/>
          <a:p>
            <a:pPr algn="l"/>
            <a:r>
              <a:rPr sz="1400" b="1" dirty="0">
                <a:solidFill>
                  <a:srgbClr val="185CBE"/>
                </a:solidFill>
                <a:latin typeface="Aptos"/>
              </a:rPr>
              <a:t>04 • Integrated platform</a:t>
            </a:r>
          </a:p>
        </p:txBody>
      </p:sp>
      <p:sp>
        <p:nvSpPr>
          <p:cNvPr id="19" name="TextBox 18"/>
          <p:cNvSpPr txBox="1"/>
          <p:nvPr/>
        </p:nvSpPr>
        <p:spPr>
          <a:xfrm>
            <a:off x="6510528" y="3813048"/>
            <a:ext cx="4809744" cy="521208"/>
          </a:xfrm>
          <a:prstGeom prst="rect">
            <a:avLst/>
          </a:prstGeom>
          <a:noFill/>
        </p:spPr>
        <p:txBody>
          <a:bodyPr wrap="square">
            <a:spAutoFit/>
          </a:bodyPr>
          <a:lstStyle/>
          <a:p>
            <a:pPr algn="l"/>
            <a:r>
              <a:rPr sz="1050" b="0" dirty="0">
                <a:solidFill>
                  <a:srgbClr val="1C2839"/>
                </a:solidFill>
                <a:latin typeface="Aptos"/>
              </a:rPr>
              <a:t>Internal CRM/business operations platform under development.</a:t>
            </a:r>
          </a:p>
        </p:txBody>
      </p:sp>
      <p:sp>
        <p:nvSpPr>
          <p:cNvPr id="20" name="Rounded Rectangle 19"/>
          <p:cNvSpPr/>
          <p:nvPr/>
        </p:nvSpPr>
        <p:spPr>
          <a:xfrm>
            <a:off x="685800" y="4754879"/>
            <a:ext cx="5212080" cy="123444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21" name="TextBox 20"/>
          <p:cNvSpPr txBox="1"/>
          <p:nvPr/>
        </p:nvSpPr>
        <p:spPr>
          <a:xfrm>
            <a:off x="886968" y="4919471"/>
            <a:ext cx="4809744" cy="320040"/>
          </a:xfrm>
          <a:prstGeom prst="rect">
            <a:avLst/>
          </a:prstGeom>
          <a:noFill/>
        </p:spPr>
        <p:txBody>
          <a:bodyPr wrap="square">
            <a:spAutoFit/>
          </a:bodyPr>
          <a:lstStyle/>
          <a:p>
            <a:pPr algn="l"/>
            <a:r>
              <a:rPr sz="1400" b="1" dirty="0">
                <a:solidFill>
                  <a:srgbClr val="185CBE"/>
                </a:solidFill>
                <a:latin typeface="Aptos"/>
              </a:rPr>
              <a:t>05 • Industry solutions</a:t>
            </a:r>
          </a:p>
        </p:txBody>
      </p:sp>
      <p:sp>
        <p:nvSpPr>
          <p:cNvPr id="22" name="TextBox 21"/>
          <p:cNvSpPr txBox="1"/>
          <p:nvPr/>
        </p:nvSpPr>
        <p:spPr>
          <a:xfrm>
            <a:off x="886968" y="5321807"/>
            <a:ext cx="4809744" cy="521208"/>
          </a:xfrm>
          <a:prstGeom prst="rect">
            <a:avLst/>
          </a:prstGeom>
          <a:noFill/>
        </p:spPr>
        <p:txBody>
          <a:bodyPr wrap="square">
            <a:spAutoFit/>
          </a:bodyPr>
          <a:lstStyle/>
          <a:p>
            <a:pPr algn="l"/>
            <a:r>
              <a:rPr sz="1050" b="0" dirty="0">
                <a:solidFill>
                  <a:srgbClr val="1C2839"/>
                </a:solidFill>
                <a:latin typeface="Aptos"/>
              </a:rPr>
              <a:t>Future packaged solutions for specific customer segments.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pic>
        <p:nvPicPr>
          <p:cNvPr id="3" name="Picture 2" descr="Zovente_logo_150x150(1).png"/>
          <p:cNvPicPr>
            <a:picLocks noChangeAspect="1"/>
          </p:cNvPicPr>
          <p:nvPr/>
        </p:nvPicPr>
        <p:blipFill>
          <a:blip r:embed="rId2"/>
          <a:stretch>
            <a:fillRect/>
          </a:stretch>
        </p:blipFill>
        <p:spPr>
          <a:xfrm>
            <a:off x="502920" y="256032"/>
            <a:ext cx="1143000" cy="1143000"/>
          </a:xfrm>
          <a:prstGeom prst="rect">
            <a:avLst/>
          </a:prstGeom>
        </p:spPr>
      </p:pic>
      <p:sp>
        <p:nvSpPr>
          <p:cNvPr id="4" name="TextBox 3"/>
          <p:cNvSpPr txBox="1"/>
          <p:nvPr/>
        </p:nvSpPr>
        <p:spPr>
          <a:xfrm>
            <a:off x="594360" y="932688"/>
            <a:ext cx="10881360" cy="502920"/>
          </a:xfrm>
          <a:prstGeom prst="rect">
            <a:avLst/>
          </a:prstGeom>
          <a:noFill/>
        </p:spPr>
        <p:txBody>
          <a:bodyPr wrap="square">
            <a:spAutoFit/>
          </a:bodyPr>
          <a:lstStyle/>
          <a:p>
            <a:pPr algn="l"/>
            <a:r>
              <a:rPr sz="2700" b="1" dirty="0">
                <a:solidFill>
                  <a:srgbClr val="0A1930"/>
                </a:solidFill>
                <a:latin typeface="Aptos"/>
              </a:rPr>
              <a:t>The Zorvente Technology Platform</a:t>
            </a:r>
          </a:p>
        </p:txBody>
      </p:sp>
      <p:sp>
        <p:nvSpPr>
          <p:cNvPr id="5" name="TextBox 4"/>
          <p:cNvSpPr txBox="1"/>
          <p:nvPr/>
        </p:nvSpPr>
        <p:spPr>
          <a:xfrm>
            <a:off x="612648" y="1453896"/>
            <a:ext cx="10515600" cy="347472"/>
          </a:xfrm>
          <a:prstGeom prst="rect">
            <a:avLst/>
          </a:prstGeom>
          <a:noFill/>
        </p:spPr>
        <p:txBody>
          <a:bodyPr wrap="square">
            <a:spAutoFit/>
          </a:bodyPr>
          <a:lstStyle/>
          <a:p>
            <a:pPr algn="l"/>
            <a:r>
              <a:rPr sz="1100" b="0" dirty="0">
                <a:solidFill>
                  <a:srgbClr val="5B6C82"/>
                </a:solidFill>
                <a:latin typeface="Aptos"/>
              </a:rPr>
              <a:t>An operational asset under development — not yet a mature SaaS product</a:t>
            </a:r>
          </a:p>
        </p:txBody>
      </p:sp>
      <p:sp>
        <p:nvSpPr>
          <p:cNvPr id="6" name="TextBox 5"/>
          <p:cNvSpPr txBox="1"/>
          <p:nvPr/>
        </p:nvSpPr>
        <p:spPr>
          <a:xfrm>
            <a:off x="594360" y="6510528"/>
            <a:ext cx="4572000" cy="164592"/>
          </a:xfrm>
          <a:prstGeom prst="rect">
            <a:avLst/>
          </a:prstGeom>
          <a:noFill/>
        </p:spPr>
        <p:txBody>
          <a:bodyPr wrap="square">
            <a:spAutoFit/>
          </a:bodyPr>
          <a:lstStyle/>
          <a:p>
            <a:pPr algn="l"/>
            <a:r>
              <a:rPr sz="700" b="1" dirty="0">
                <a:solidFill>
                  <a:srgbClr val="5B6C82"/>
                </a:solidFill>
                <a:latin typeface="Aptos"/>
              </a:rPr>
              <a:t>ZORVENTE TECHNOLOGY GROUP LLC</a:t>
            </a:r>
          </a:p>
        </p:txBody>
      </p:sp>
      <p:sp>
        <p:nvSpPr>
          <p:cNvPr id="7" name="TextBox 6"/>
          <p:cNvSpPr txBox="1"/>
          <p:nvPr/>
        </p:nvSpPr>
        <p:spPr>
          <a:xfrm>
            <a:off x="11064240" y="6510528"/>
            <a:ext cx="411480" cy="164592"/>
          </a:xfrm>
          <a:prstGeom prst="rect">
            <a:avLst/>
          </a:prstGeom>
          <a:noFill/>
        </p:spPr>
        <p:txBody>
          <a:bodyPr wrap="square">
            <a:spAutoFit/>
          </a:bodyPr>
          <a:lstStyle/>
          <a:p>
            <a:pPr algn="r"/>
            <a:r>
              <a:rPr sz="700" b="0" dirty="0">
                <a:solidFill>
                  <a:srgbClr val="5B6C82"/>
                </a:solidFill>
                <a:latin typeface="Aptos"/>
              </a:rPr>
              <a:t>7</a:t>
            </a:r>
          </a:p>
        </p:txBody>
      </p:sp>
      <p:sp>
        <p:nvSpPr>
          <p:cNvPr id="8" name="TextBox 7"/>
          <p:cNvSpPr txBox="1"/>
          <p:nvPr/>
        </p:nvSpPr>
        <p:spPr>
          <a:xfrm>
            <a:off x="731520" y="1783080"/>
            <a:ext cx="5212080" cy="3566160"/>
          </a:xfrm>
          <a:prstGeom prst="rect">
            <a:avLst/>
          </a:prstGeom>
          <a:noFill/>
        </p:spPr>
        <p:txBody>
          <a:bodyPr wrap="square">
            <a:spAutoFit/>
          </a:bodyPr>
          <a:lstStyle/>
          <a:p>
            <a:pPr>
              <a:spcAft>
                <a:spcPts val="500"/>
              </a:spcAft>
              <a:defRPr sz="1200">
                <a:solidFill>
                  <a:srgbClr val="1C2839"/>
                </a:solidFill>
                <a:latin typeface="Aptos"/>
              </a:defRPr>
            </a:pPr>
            <a:r>
              <a:rPr dirty="0"/>
              <a:t>• Customer management</a:t>
            </a:r>
          </a:p>
          <a:p>
            <a:pPr>
              <a:spcAft>
                <a:spcPts val="500"/>
              </a:spcAft>
              <a:defRPr sz="1200">
                <a:solidFill>
                  <a:srgbClr val="1C2839"/>
                </a:solidFill>
                <a:latin typeface="Aptos"/>
              </a:defRPr>
            </a:pPr>
            <a:r>
              <a:rPr dirty="0"/>
              <a:t>• Employee and vendor management</a:t>
            </a:r>
          </a:p>
          <a:p>
            <a:pPr>
              <a:spcAft>
                <a:spcPts val="500"/>
              </a:spcAft>
              <a:defRPr sz="1200">
                <a:solidFill>
                  <a:srgbClr val="1C2839"/>
                </a:solidFill>
                <a:latin typeface="Aptos"/>
              </a:defRPr>
            </a:pPr>
            <a:r>
              <a:rPr dirty="0"/>
              <a:t>• Sales, contracts and projects</a:t>
            </a:r>
          </a:p>
          <a:p>
            <a:pPr>
              <a:spcAft>
                <a:spcPts val="500"/>
              </a:spcAft>
              <a:defRPr sz="1200">
                <a:solidFill>
                  <a:srgbClr val="1C2839"/>
                </a:solidFill>
                <a:latin typeface="Aptos"/>
              </a:defRPr>
            </a:pPr>
            <a:r>
              <a:rPr dirty="0"/>
              <a:t>• Help desk and knowledge management</a:t>
            </a:r>
          </a:p>
          <a:p>
            <a:pPr>
              <a:spcAft>
                <a:spcPts val="500"/>
              </a:spcAft>
              <a:defRPr sz="1200">
                <a:solidFill>
                  <a:srgbClr val="1C2839"/>
                </a:solidFill>
                <a:latin typeface="Aptos"/>
              </a:defRPr>
            </a:pPr>
            <a:r>
              <a:rPr dirty="0"/>
              <a:t>• IT troubleshooting and “How Do I?” procedures</a:t>
            </a:r>
          </a:p>
          <a:p>
            <a:pPr>
              <a:spcAft>
                <a:spcPts val="500"/>
              </a:spcAft>
              <a:defRPr sz="1200">
                <a:solidFill>
                  <a:srgbClr val="1C2839"/>
                </a:solidFill>
                <a:latin typeface="Aptos"/>
              </a:defRPr>
            </a:pPr>
            <a:r>
              <a:rPr dirty="0"/>
              <a:t>• Assets, devices and documents</a:t>
            </a:r>
          </a:p>
        </p:txBody>
      </p:sp>
      <p:sp>
        <p:nvSpPr>
          <p:cNvPr id="9" name="TextBox 8"/>
          <p:cNvSpPr txBox="1"/>
          <p:nvPr/>
        </p:nvSpPr>
        <p:spPr>
          <a:xfrm>
            <a:off x="6309360" y="1783080"/>
            <a:ext cx="5120640" cy="3566160"/>
          </a:xfrm>
          <a:prstGeom prst="rect">
            <a:avLst/>
          </a:prstGeom>
          <a:noFill/>
        </p:spPr>
        <p:txBody>
          <a:bodyPr wrap="square">
            <a:spAutoFit/>
          </a:bodyPr>
          <a:lstStyle/>
          <a:p>
            <a:pPr>
              <a:spcAft>
                <a:spcPts val="500"/>
              </a:spcAft>
              <a:defRPr sz="1200">
                <a:solidFill>
                  <a:srgbClr val="1C2839"/>
                </a:solidFill>
                <a:latin typeface="Aptos"/>
              </a:defRPr>
            </a:pPr>
            <a:r>
              <a:rPr dirty="0"/>
              <a:t>• Training and security workflows</a:t>
            </a:r>
          </a:p>
          <a:p>
            <a:pPr>
              <a:spcAft>
                <a:spcPts val="500"/>
              </a:spcAft>
              <a:defRPr sz="1200">
                <a:solidFill>
                  <a:srgbClr val="1C2839"/>
                </a:solidFill>
                <a:latin typeface="Aptos"/>
              </a:defRPr>
            </a:pPr>
            <a:r>
              <a:rPr dirty="0"/>
              <a:t>• AI Command Center</a:t>
            </a:r>
          </a:p>
          <a:p>
            <a:pPr>
              <a:spcAft>
                <a:spcPts val="500"/>
              </a:spcAft>
              <a:defRPr sz="1200">
                <a:solidFill>
                  <a:srgbClr val="1C2839"/>
                </a:solidFill>
                <a:latin typeface="Aptos"/>
              </a:defRPr>
            </a:pPr>
            <a:r>
              <a:rPr dirty="0"/>
              <a:t>• Audit logging</a:t>
            </a:r>
          </a:p>
          <a:p>
            <a:pPr>
              <a:spcAft>
                <a:spcPts val="500"/>
              </a:spcAft>
              <a:defRPr sz="1200">
                <a:solidFill>
                  <a:srgbClr val="1C2839"/>
                </a:solidFill>
                <a:latin typeface="Aptos"/>
              </a:defRPr>
            </a:pPr>
            <a:r>
              <a:rPr dirty="0"/>
              <a:t>• Backup and disaster recovery</a:t>
            </a:r>
          </a:p>
          <a:p>
            <a:pPr>
              <a:spcAft>
                <a:spcPts val="500"/>
              </a:spcAft>
              <a:defRPr sz="1200">
                <a:solidFill>
                  <a:srgbClr val="1C2839"/>
                </a:solidFill>
                <a:latin typeface="Aptos"/>
              </a:defRPr>
            </a:pPr>
            <a:r>
              <a:rPr dirty="0"/>
              <a:t>• Financial / operational workflows</a:t>
            </a:r>
          </a:p>
          <a:p>
            <a:pPr>
              <a:spcAft>
                <a:spcPts val="500"/>
              </a:spcAft>
              <a:defRPr sz="1200">
                <a:solidFill>
                  <a:srgbClr val="1C2839"/>
                </a:solidFill>
                <a:latin typeface="Aptos"/>
              </a:defRPr>
            </a:pPr>
            <a:r>
              <a:rPr dirty="0"/>
              <a:t>• Long-term opportunity: standardized service delivery and future technology products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pic>
        <p:nvPicPr>
          <p:cNvPr id="3" name="Picture 2" descr="Zovente_logo_150x150(1).png"/>
          <p:cNvPicPr>
            <a:picLocks noChangeAspect="1"/>
          </p:cNvPicPr>
          <p:nvPr/>
        </p:nvPicPr>
        <p:blipFill>
          <a:blip r:embed="rId2"/>
          <a:stretch>
            <a:fillRect/>
          </a:stretch>
        </p:blipFill>
        <p:spPr>
          <a:xfrm>
            <a:off x="502920" y="256032"/>
            <a:ext cx="1143000" cy="1143000"/>
          </a:xfrm>
          <a:prstGeom prst="rect">
            <a:avLst/>
          </a:prstGeom>
        </p:spPr>
      </p:pic>
      <p:sp>
        <p:nvSpPr>
          <p:cNvPr id="4" name="TextBox 3"/>
          <p:cNvSpPr txBox="1"/>
          <p:nvPr/>
        </p:nvSpPr>
        <p:spPr>
          <a:xfrm>
            <a:off x="594360" y="932688"/>
            <a:ext cx="10881360" cy="502920"/>
          </a:xfrm>
          <a:prstGeom prst="rect">
            <a:avLst/>
          </a:prstGeom>
          <a:noFill/>
        </p:spPr>
        <p:txBody>
          <a:bodyPr wrap="square">
            <a:spAutoFit/>
          </a:bodyPr>
          <a:lstStyle/>
          <a:p>
            <a:pPr algn="l"/>
            <a:r>
              <a:rPr sz="2700" b="1" dirty="0">
                <a:solidFill>
                  <a:srgbClr val="0A1930"/>
                </a:solidFill>
                <a:latin typeface="Aptos"/>
              </a:rPr>
              <a:t>AI Strategy</a:t>
            </a:r>
          </a:p>
        </p:txBody>
      </p:sp>
      <p:sp>
        <p:nvSpPr>
          <p:cNvPr id="5" name="TextBox 4"/>
          <p:cNvSpPr txBox="1"/>
          <p:nvPr/>
        </p:nvSpPr>
        <p:spPr>
          <a:xfrm>
            <a:off x="612648" y="1453896"/>
            <a:ext cx="10515600" cy="347472"/>
          </a:xfrm>
          <a:prstGeom prst="rect">
            <a:avLst/>
          </a:prstGeom>
          <a:noFill/>
        </p:spPr>
        <p:txBody>
          <a:bodyPr wrap="square">
            <a:spAutoFit/>
          </a:bodyPr>
          <a:lstStyle/>
          <a:p>
            <a:pPr algn="l"/>
            <a:r>
              <a:rPr sz="1100" b="0" dirty="0">
                <a:solidFill>
                  <a:srgbClr val="5B6C82"/>
                </a:solidFill>
                <a:latin typeface="Aptos"/>
              </a:rPr>
              <a:t>AI as a core layer across customer-facing and internal operations</a:t>
            </a:r>
          </a:p>
        </p:txBody>
      </p:sp>
      <p:sp>
        <p:nvSpPr>
          <p:cNvPr id="6" name="TextBox 5"/>
          <p:cNvSpPr txBox="1"/>
          <p:nvPr/>
        </p:nvSpPr>
        <p:spPr>
          <a:xfrm>
            <a:off x="594360" y="6510528"/>
            <a:ext cx="4572000" cy="164592"/>
          </a:xfrm>
          <a:prstGeom prst="rect">
            <a:avLst/>
          </a:prstGeom>
          <a:noFill/>
        </p:spPr>
        <p:txBody>
          <a:bodyPr wrap="square">
            <a:spAutoFit/>
          </a:bodyPr>
          <a:lstStyle/>
          <a:p>
            <a:pPr algn="l"/>
            <a:r>
              <a:rPr sz="700" b="1" dirty="0">
                <a:solidFill>
                  <a:srgbClr val="5B6C82"/>
                </a:solidFill>
                <a:latin typeface="Aptos"/>
              </a:rPr>
              <a:t>ZORVENTE TECHNOLOGY GROUP LLC</a:t>
            </a:r>
          </a:p>
        </p:txBody>
      </p:sp>
      <p:sp>
        <p:nvSpPr>
          <p:cNvPr id="7" name="TextBox 6"/>
          <p:cNvSpPr txBox="1"/>
          <p:nvPr/>
        </p:nvSpPr>
        <p:spPr>
          <a:xfrm>
            <a:off x="11064240" y="6510528"/>
            <a:ext cx="411480" cy="164592"/>
          </a:xfrm>
          <a:prstGeom prst="rect">
            <a:avLst/>
          </a:prstGeom>
          <a:noFill/>
        </p:spPr>
        <p:txBody>
          <a:bodyPr wrap="square">
            <a:spAutoFit/>
          </a:bodyPr>
          <a:lstStyle/>
          <a:p>
            <a:pPr algn="r"/>
            <a:r>
              <a:rPr sz="700" b="0" dirty="0">
                <a:solidFill>
                  <a:srgbClr val="5B6C82"/>
                </a:solidFill>
                <a:latin typeface="Aptos"/>
              </a:rPr>
              <a:t>8</a:t>
            </a:r>
          </a:p>
        </p:txBody>
      </p:sp>
      <p:sp>
        <p:nvSpPr>
          <p:cNvPr id="8" name="Rounded Rectangle 7"/>
          <p:cNvSpPr/>
          <p:nvPr/>
        </p:nvSpPr>
        <p:spPr>
          <a:xfrm>
            <a:off x="640080" y="1783080"/>
            <a:ext cx="5303520" cy="356616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9" name="TextBox 8"/>
          <p:cNvSpPr txBox="1"/>
          <p:nvPr/>
        </p:nvSpPr>
        <p:spPr>
          <a:xfrm>
            <a:off x="841247" y="1947672"/>
            <a:ext cx="4901183" cy="320040"/>
          </a:xfrm>
          <a:prstGeom prst="rect">
            <a:avLst/>
          </a:prstGeom>
          <a:noFill/>
        </p:spPr>
        <p:txBody>
          <a:bodyPr wrap="square">
            <a:spAutoFit/>
          </a:bodyPr>
          <a:lstStyle/>
          <a:p>
            <a:pPr algn="l"/>
            <a:r>
              <a:rPr sz="1400" b="1" dirty="0">
                <a:solidFill>
                  <a:srgbClr val="185CBE"/>
                </a:solidFill>
                <a:latin typeface="Aptos"/>
              </a:rPr>
              <a:t>CUSTOMER-FACING AI</a:t>
            </a:r>
          </a:p>
        </p:txBody>
      </p:sp>
      <p:sp>
        <p:nvSpPr>
          <p:cNvPr id="10" name="TextBox 9"/>
          <p:cNvSpPr txBox="1"/>
          <p:nvPr/>
        </p:nvSpPr>
        <p:spPr>
          <a:xfrm>
            <a:off x="841247" y="2350008"/>
            <a:ext cx="4901183" cy="2852928"/>
          </a:xfrm>
          <a:prstGeom prst="rect">
            <a:avLst/>
          </a:prstGeom>
          <a:noFill/>
        </p:spPr>
        <p:txBody>
          <a:bodyPr wrap="square">
            <a:spAutoFit/>
          </a:bodyPr>
          <a:lstStyle/>
          <a:p>
            <a:pPr algn="l"/>
            <a:r>
              <a:rPr sz="1050" b="0" dirty="0">
                <a:solidFill>
                  <a:srgbClr val="1C2839"/>
                </a:solidFill>
                <a:latin typeface="Aptos"/>
              </a:rPr>
              <a:t>AI discovery
AI automation
AI business assistants
AI workflow automation
AI technology recommendations
AI troubleshooting assistance</a:t>
            </a:r>
          </a:p>
        </p:txBody>
      </p:sp>
      <p:sp>
        <p:nvSpPr>
          <p:cNvPr id="11" name="Rounded Rectangle 10"/>
          <p:cNvSpPr/>
          <p:nvPr/>
        </p:nvSpPr>
        <p:spPr>
          <a:xfrm>
            <a:off x="6263640" y="1783080"/>
            <a:ext cx="5303520" cy="356616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2" name="TextBox 11"/>
          <p:cNvSpPr txBox="1"/>
          <p:nvPr/>
        </p:nvSpPr>
        <p:spPr>
          <a:xfrm>
            <a:off x="6464807" y="1947672"/>
            <a:ext cx="4901183" cy="320040"/>
          </a:xfrm>
          <a:prstGeom prst="rect">
            <a:avLst/>
          </a:prstGeom>
          <a:noFill/>
        </p:spPr>
        <p:txBody>
          <a:bodyPr wrap="square">
            <a:spAutoFit/>
          </a:bodyPr>
          <a:lstStyle/>
          <a:p>
            <a:pPr algn="l"/>
            <a:r>
              <a:rPr sz="1400" b="1" dirty="0">
                <a:solidFill>
                  <a:srgbClr val="185CBE"/>
                </a:solidFill>
                <a:latin typeface="Aptos"/>
              </a:rPr>
              <a:t>INTERNAL AI</a:t>
            </a:r>
          </a:p>
        </p:txBody>
      </p:sp>
      <p:sp>
        <p:nvSpPr>
          <p:cNvPr id="13" name="TextBox 12"/>
          <p:cNvSpPr txBox="1"/>
          <p:nvPr/>
        </p:nvSpPr>
        <p:spPr>
          <a:xfrm>
            <a:off x="6464807" y="2350008"/>
            <a:ext cx="4901183" cy="2852928"/>
          </a:xfrm>
          <a:prstGeom prst="rect">
            <a:avLst/>
          </a:prstGeom>
          <a:noFill/>
        </p:spPr>
        <p:txBody>
          <a:bodyPr wrap="square">
            <a:spAutoFit/>
          </a:bodyPr>
          <a:lstStyle/>
          <a:p>
            <a:pPr algn="l"/>
            <a:r>
              <a:rPr sz="1050" b="0" dirty="0">
                <a:solidFill>
                  <a:srgbClr val="1C2839"/>
                </a:solidFill>
                <a:latin typeface="Aptos"/>
              </a:rPr>
              <a:t>Support-ticket assistance
Knowledge recommendations
Customer intake and lead qualification
Document assistance
Security analysis
Operational reporting</a:t>
            </a:r>
          </a:p>
        </p:txBody>
      </p:sp>
      <p:sp>
        <p:nvSpPr>
          <p:cNvPr id="14" name="TextBox 13"/>
          <p:cNvSpPr txBox="1"/>
          <p:nvPr/>
        </p:nvSpPr>
        <p:spPr>
          <a:xfrm>
            <a:off x="1005840" y="5715000"/>
            <a:ext cx="10058400" cy="384048"/>
          </a:xfrm>
          <a:prstGeom prst="rect">
            <a:avLst/>
          </a:prstGeom>
          <a:noFill/>
        </p:spPr>
        <p:txBody>
          <a:bodyPr wrap="square">
            <a:spAutoFit/>
          </a:bodyPr>
          <a:lstStyle/>
          <a:p>
            <a:pPr algn="ctr"/>
            <a:r>
              <a:rPr sz="1100" b="1" dirty="0">
                <a:solidFill>
                  <a:srgbClr val="185CBE"/>
                </a:solidFill>
                <a:latin typeface="Aptos"/>
              </a:rPr>
              <a:t>AI Command Center: planned orchestration layer with explicit authorization for high-risk actions.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pic>
        <p:nvPicPr>
          <p:cNvPr id="3" name="Picture 2" descr="Zovente_logo_150x150(1).png"/>
          <p:cNvPicPr>
            <a:picLocks noChangeAspect="1"/>
          </p:cNvPicPr>
          <p:nvPr/>
        </p:nvPicPr>
        <p:blipFill>
          <a:blip r:embed="rId2"/>
          <a:stretch>
            <a:fillRect/>
          </a:stretch>
        </p:blipFill>
        <p:spPr>
          <a:xfrm>
            <a:off x="502920" y="256032"/>
            <a:ext cx="1143000" cy="1143000"/>
          </a:xfrm>
          <a:prstGeom prst="rect">
            <a:avLst/>
          </a:prstGeom>
        </p:spPr>
      </p:pic>
      <p:sp>
        <p:nvSpPr>
          <p:cNvPr id="4" name="TextBox 3"/>
          <p:cNvSpPr txBox="1"/>
          <p:nvPr/>
        </p:nvSpPr>
        <p:spPr>
          <a:xfrm>
            <a:off x="594360" y="932688"/>
            <a:ext cx="10881360" cy="502920"/>
          </a:xfrm>
          <a:prstGeom prst="rect">
            <a:avLst/>
          </a:prstGeom>
          <a:noFill/>
        </p:spPr>
        <p:txBody>
          <a:bodyPr wrap="square">
            <a:spAutoFit/>
          </a:bodyPr>
          <a:lstStyle/>
          <a:p>
            <a:pPr algn="l"/>
            <a:r>
              <a:rPr sz="2700" b="1" dirty="0">
                <a:solidFill>
                  <a:srgbClr val="0A1930"/>
                </a:solidFill>
                <a:latin typeface="Aptos"/>
              </a:rPr>
              <a:t>Cybersecurity Strategy</a:t>
            </a:r>
          </a:p>
        </p:txBody>
      </p:sp>
      <p:sp>
        <p:nvSpPr>
          <p:cNvPr id="5" name="TextBox 4"/>
          <p:cNvSpPr txBox="1"/>
          <p:nvPr/>
        </p:nvSpPr>
        <p:spPr>
          <a:xfrm>
            <a:off x="612648" y="1453896"/>
            <a:ext cx="10515600" cy="347472"/>
          </a:xfrm>
          <a:prstGeom prst="rect">
            <a:avLst/>
          </a:prstGeom>
          <a:noFill/>
        </p:spPr>
        <p:txBody>
          <a:bodyPr wrap="square">
            <a:spAutoFit/>
          </a:bodyPr>
          <a:lstStyle/>
          <a:p>
            <a:pPr algn="l"/>
            <a:r>
              <a:rPr sz="1100" b="0" dirty="0">
                <a:solidFill>
                  <a:srgbClr val="5B6C82"/>
                </a:solidFill>
                <a:latin typeface="Aptos"/>
              </a:rPr>
              <a:t>Security positioned as an essential component of the technology relationship</a:t>
            </a:r>
          </a:p>
        </p:txBody>
      </p:sp>
      <p:sp>
        <p:nvSpPr>
          <p:cNvPr id="6" name="TextBox 5"/>
          <p:cNvSpPr txBox="1"/>
          <p:nvPr/>
        </p:nvSpPr>
        <p:spPr>
          <a:xfrm>
            <a:off x="594360" y="6510528"/>
            <a:ext cx="4572000" cy="164592"/>
          </a:xfrm>
          <a:prstGeom prst="rect">
            <a:avLst/>
          </a:prstGeom>
          <a:noFill/>
        </p:spPr>
        <p:txBody>
          <a:bodyPr wrap="square">
            <a:spAutoFit/>
          </a:bodyPr>
          <a:lstStyle/>
          <a:p>
            <a:pPr algn="l"/>
            <a:r>
              <a:rPr sz="700" b="1" dirty="0">
                <a:solidFill>
                  <a:srgbClr val="5B6C82"/>
                </a:solidFill>
                <a:latin typeface="Aptos"/>
              </a:rPr>
              <a:t>ZORVENTE TECHNOLOGY GROUP LLC</a:t>
            </a:r>
          </a:p>
        </p:txBody>
      </p:sp>
      <p:sp>
        <p:nvSpPr>
          <p:cNvPr id="7" name="TextBox 6"/>
          <p:cNvSpPr txBox="1"/>
          <p:nvPr/>
        </p:nvSpPr>
        <p:spPr>
          <a:xfrm>
            <a:off x="11064240" y="6510528"/>
            <a:ext cx="411480" cy="164592"/>
          </a:xfrm>
          <a:prstGeom prst="rect">
            <a:avLst/>
          </a:prstGeom>
          <a:noFill/>
        </p:spPr>
        <p:txBody>
          <a:bodyPr wrap="square">
            <a:spAutoFit/>
          </a:bodyPr>
          <a:lstStyle/>
          <a:p>
            <a:pPr algn="r"/>
            <a:r>
              <a:rPr sz="700" b="0" dirty="0">
                <a:solidFill>
                  <a:srgbClr val="5B6C82"/>
                </a:solidFill>
                <a:latin typeface="Aptos"/>
              </a:rPr>
              <a:t>9</a:t>
            </a:r>
          </a:p>
        </p:txBody>
      </p:sp>
      <p:sp>
        <p:nvSpPr>
          <p:cNvPr id="8" name="Rounded Rectangle 7"/>
          <p:cNvSpPr/>
          <p:nvPr/>
        </p:nvSpPr>
        <p:spPr>
          <a:xfrm>
            <a:off x="640080" y="1828800"/>
            <a:ext cx="3474720" cy="338328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9" name="TextBox 8"/>
          <p:cNvSpPr txBox="1"/>
          <p:nvPr/>
        </p:nvSpPr>
        <p:spPr>
          <a:xfrm>
            <a:off x="841247" y="1993392"/>
            <a:ext cx="3072384" cy="320040"/>
          </a:xfrm>
          <a:prstGeom prst="rect">
            <a:avLst/>
          </a:prstGeom>
          <a:noFill/>
        </p:spPr>
        <p:txBody>
          <a:bodyPr wrap="square">
            <a:spAutoFit/>
          </a:bodyPr>
          <a:lstStyle/>
          <a:p>
            <a:pPr algn="l"/>
            <a:r>
              <a:rPr sz="1400" b="1" dirty="0">
                <a:solidFill>
                  <a:srgbClr val="185CBE"/>
                </a:solidFill>
                <a:latin typeface="Aptos"/>
              </a:rPr>
              <a:t>SECURITY ESSENTIALS</a:t>
            </a:r>
          </a:p>
        </p:txBody>
      </p:sp>
      <p:sp>
        <p:nvSpPr>
          <p:cNvPr id="10" name="TextBox 9"/>
          <p:cNvSpPr txBox="1"/>
          <p:nvPr/>
        </p:nvSpPr>
        <p:spPr>
          <a:xfrm>
            <a:off x="841247" y="2395728"/>
            <a:ext cx="3072384" cy="2670048"/>
          </a:xfrm>
          <a:prstGeom prst="rect">
            <a:avLst/>
          </a:prstGeom>
          <a:noFill/>
        </p:spPr>
        <p:txBody>
          <a:bodyPr wrap="square">
            <a:spAutoFit/>
          </a:bodyPr>
          <a:lstStyle/>
          <a:p>
            <a:pPr algn="l"/>
            <a:r>
              <a:rPr sz="1050" b="0" dirty="0">
                <a:solidFill>
                  <a:srgbClr val="1C2839"/>
                </a:solidFill>
                <a:latin typeface="Aptos"/>
              </a:rPr>
              <a:t>Basic security assessment
Security recommendations
Improvement planning
PRICE PLACEHOLDER: $299</a:t>
            </a:r>
          </a:p>
        </p:txBody>
      </p:sp>
      <p:sp>
        <p:nvSpPr>
          <p:cNvPr id="11" name="Rounded Rectangle 10"/>
          <p:cNvSpPr/>
          <p:nvPr/>
        </p:nvSpPr>
        <p:spPr>
          <a:xfrm>
            <a:off x="4343400" y="1828800"/>
            <a:ext cx="3474720" cy="338328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2" name="TextBox 11"/>
          <p:cNvSpPr txBox="1"/>
          <p:nvPr/>
        </p:nvSpPr>
        <p:spPr>
          <a:xfrm>
            <a:off x="4544568" y="1993392"/>
            <a:ext cx="3072384" cy="320040"/>
          </a:xfrm>
          <a:prstGeom prst="rect">
            <a:avLst/>
          </a:prstGeom>
          <a:noFill/>
        </p:spPr>
        <p:txBody>
          <a:bodyPr wrap="square">
            <a:spAutoFit/>
          </a:bodyPr>
          <a:lstStyle/>
          <a:p>
            <a:pPr algn="l"/>
            <a:r>
              <a:rPr sz="1400" b="1" dirty="0">
                <a:solidFill>
                  <a:srgbClr val="185CBE"/>
                </a:solidFill>
                <a:latin typeface="Aptos"/>
              </a:rPr>
              <a:t>SECURITY PLUS</a:t>
            </a:r>
          </a:p>
        </p:txBody>
      </p:sp>
      <p:sp>
        <p:nvSpPr>
          <p:cNvPr id="13" name="TextBox 12"/>
          <p:cNvSpPr txBox="1"/>
          <p:nvPr/>
        </p:nvSpPr>
        <p:spPr>
          <a:xfrm>
            <a:off x="4544568" y="2395728"/>
            <a:ext cx="3072384" cy="2670048"/>
          </a:xfrm>
          <a:prstGeom prst="rect">
            <a:avLst/>
          </a:prstGeom>
          <a:noFill/>
        </p:spPr>
        <p:txBody>
          <a:bodyPr wrap="square">
            <a:spAutoFit/>
          </a:bodyPr>
          <a:lstStyle/>
          <a:p>
            <a:pPr algn="l"/>
            <a:r>
              <a:rPr sz="1050" b="0" dirty="0">
                <a:solidFill>
                  <a:srgbClr val="1C2839"/>
                </a:solidFill>
                <a:latin typeface="Aptos"/>
              </a:rPr>
              <a:t>Comprehensive assessment
Controls review
Improvement recommendations
PRICE PLACEHOLDER: $499</a:t>
            </a:r>
          </a:p>
        </p:txBody>
      </p:sp>
      <p:sp>
        <p:nvSpPr>
          <p:cNvPr id="14" name="Rounded Rectangle 13"/>
          <p:cNvSpPr/>
          <p:nvPr/>
        </p:nvSpPr>
        <p:spPr>
          <a:xfrm>
            <a:off x="8046720" y="1828800"/>
            <a:ext cx="3474720" cy="338328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5" name="TextBox 14"/>
          <p:cNvSpPr txBox="1"/>
          <p:nvPr/>
        </p:nvSpPr>
        <p:spPr>
          <a:xfrm>
            <a:off x="8247888" y="1993392"/>
            <a:ext cx="3072384" cy="320040"/>
          </a:xfrm>
          <a:prstGeom prst="rect">
            <a:avLst/>
          </a:prstGeom>
          <a:noFill/>
        </p:spPr>
        <p:txBody>
          <a:bodyPr wrap="square">
            <a:spAutoFit/>
          </a:bodyPr>
          <a:lstStyle/>
          <a:p>
            <a:pPr algn="l"/>
            <a:r>
              <a:rPr sz="1400" b="1" dirty="0">
                <a:solidFill>
                  <a:srgbClr val="185CBE"/>
                </a:solidFill>
                <a:latin typeface="Aptos"/>
              </a:rPr>
              <a:t>SECURITY PROJECTS</a:t>
            </a:r>
          </a:p>
        </p:txBody>
      </p:sp>
      <p:sp>
        <p:nvSpPr>
          <p:cNvPr id="16" name="TextBox 15"/>
          <p:cNvSpPr txBox="1"/>
          <p:nvPr/>
        </p:nvSpPr>
        <p:spPr>
          <a:xfrm>
            <a:off x="8247888" y="2395728"/>
            <a:ext cx="3072384" cy="2670048"/>
          </a:xfrm>
          <a:prstGeom prst="rect">
            <a:avLst/>
          </a:prstGeom>
          <a:noFill/>
        </p:spPr>
        <p:txBody>
          <a:bodyPr wrap="square">
            <a:spAutoFit/>
          </a:bodyPr>
          <a:lstStyle/>
          <a:p>
            <a:pPr algn="l"/>
            <a:r>
              <a:rPr sz="1050" b="0" dirty="0">
                <a:solidFill>
                  <a:srgbClr val="1C2839"/>
                </a:solidFill>
                <a:latin typeface="Aptos"/>
              </a:rPr>
              <a:t>Specific implementation projects
Security improvements
Technology hardening
PRICE PLACEHOLDER: $499+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pic>
        <p:nvPicPr>
          <p:cNvPr id="3" name="Picture 2" descr="Zovente_logo_150x150(1).png"/>
          <p:cNvPicPr>
            <a:picLocks noChangeAspect="1"/>
          </p:cNvPicPr>
          <p:nvPr/>
        </p:nvPicPr>
        <p:blipFill>
          <a:blip r:embed="rId2"/>
          <a:stretch>
            <a:fillRect/>
          </a:stretch>
        </p:blipFill>
        <p:spPr>
          <a:xfrm>
            <a:off x="502920" y="256032"/>
            <a:ext cx="1143000" cy="1143000"/>
          </a:xfrm>
          <a:prstGeom prst="rect">
            <a:avLst/>
          </a:prstGeom>
        </p:spPr>
      </p:pic>
      <p:sp>
        <p:nvSpPr>
          <p:cNvPr id="4" name="TextBox 3"/>
          <p:cNvSpPr txBox="1"/>
          <p:nvPr/>
        </p:nvSpPr>
        <p:spPr>
          <a:xfrm>
            <a:off x="594360" y="932688"/>
            <a:ext cx="10881360" cy="502920"/>
          </a:xfrm>
          <a:prstGeom prst="rect">
            <a:avLst/>
          </a:prstGeom>
          <a:noFill/>
        </p:spPr>
        <p:txBody>
          <a:bodyPr wrap="square">
            <a:spAutoFit/>
          </a:bodyPr>
          <a:lstStyle/>
          <a:p>
            <a:pPr algn="l"/>
            <a:r>
              <a:rPr sz="2700" b="1" dirty="0">
                <a:solidFill>
                  <a:srgbClr val="0A1930"/>
                </a:solidFill>
                <a:latin typeface="Aptos"/>
              </a:rPr>
              <a:t>Cloud Strategy</a:t>
            </a:r>
          </a:p>
        </p:txBody>
      </p:sp>
      <p:sp>
        <p:nvSpPr>
          <p:cNvPr id="5" name="TextBox 4"/>
          <p:cNvSpPr txBox="1"/>
          <p:nvPr/>
        </p:nvSpPr>
        <p:spPr>
          <a:xfrm>
            <a:off x="612648" y="1453896"/>
            <a:ext cx="10515600" cy="347472"/>
          </a:xfrm>
          <a:prstGeom prst="rect">
            <a:avLst/>
          </a:prstGeom>
          <a:noFill/>
        </p:spPr>
        <p:txBody>
          <a:bodyPr wrap="square">
            <a:spAutoFit/>
          </a:bodyPr>
          <a:lstStyle/>
          <a:p>
            <a:pPr algn="l"/>
            <a:r>
              <a:rPr sz="1100" b="0" dirty="0">
                <a:solidFill>
                  <a:srgbClr val="5B6C82"/>
                </a:solidFill>
                <a:latin typeface="Aptos"/>
              </a:rPr>
              <a:t>Cloud assessment, implementation, migration and ongoing management</a:t>
            </a:r>
          </a:p>
        </p:txBody>
      </p:sp>
      <p:sp>
        <p:nvSpPr>
          <p:cNvPr id="6" name="TextBox 5"/>
          <p:cNvSpPr txBox="1"/>
          <p:nvPr/>
        </p:nvSpPr>
        <p:spPr>
          <a:xfrm>
            <a:off x="594360" y="6510528"/>
            <a:ext cx="4572000" cy="164592"/>
          </a:xfrm>
          <a:prstGeom prst="rect">
            <a:avLst/>
          </a:prstGeom>
          <a:noFill/>
        </p:spPr>
        <p:txBody>
          <a:bodyPr wrap="square">
            <a:spAutoFit/>
          </a:bodyPr>
          <a:lstStyle/>
          <a:p>
            <a:pPr algn="l"/>
            <a:r>
              <a:rPr sz="700" b="1" dirty="0">
                <a:solidFill>
                  <a:srgbClr val="5B6C82"/>
                </a:solidFill>
                <a:latin typeface="Aptos"/>
              </a:rPr>
              <a:t>ZORVENTE TECHNOLOGY GROUP LLC</a:t>
            </a:r>
          </a:p>
        </p:txBody>
      </p:sp>
      <p:sp>
        <p:nvSpPr>
          <p:cNvPr id="7" name="TextBox 6"/>
          <p:cNvSpPr txBox="1"/>
          <p:nvPr/>
        </p:nvSpPr>
        <p:spPr>
          <a:xfrm>
            <a:off x="11064240" y="6510528"/>
            <a:ext cx="411480" cy="164592"/>
          </a:xfrm>
          <a:prstGeom prst="rect">
            <a:avLst/>
          </a:prstGeom>
          <a:noFill/>
        </p:spPr>
        <p:txBody>
          <a:bodyPr wrap="square">
            <a:spAutoFit/>
          </a:bodyPr>
          <a:lstStyle/>
          <a:p>
            <a:pPr algn="r"/>
            <a:r>
              <a:rPr sz="700" b="0" dirty="0">
                <a:solidFill>
                  <a:srgbClr val="5B6C82"/>
                </a:solidFill>
                <a:latin typeface="Aptos"/>
              </a:rPr>
              <a:t>10</a:t>
            </a:r>
          </a:p>
        </p:txBody>
      </p:sp>
      <p:sp>
        <p:nvSpPr>
          <p:cNvPr id="8" name="Rounded Rectangle 7"/>
          <p:cNvSpPr/>
          <p:nvPr/>
        </p:nvSpPr>
        <p:spPr>
          <a:xfrm>
            <a:off x="594360" y="1783080"/>
            <a:ext cx="3429000" cy="164592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9" name="TextBox 8"/>
          <p:cNvSpPr txBox="1"/>
          <p:nvPr/>
        </p:nvSpPr>
        <p:spPr>
          <a:xfrm>
            <a:off x="795528" y="1947672"/>
            <a:ext cx="3026664" cy="320040"/>
          </a:xfrm>
          <a:prstGeom prst="rect">
            <a:avLst/>
          </a:prstGeom>
          <a:noFill/>
        </p:spPr>
        <p:txBody>
          <a:bodyPr wrap="square">
            <a:spAutoFit/>
          </a:bodyPr>
          <a:lstStyle/>
          <a:p>
            <a:pPr algn="l"/>
            <a:r>
              <a:rPr sz="1400" b="1" dirty="0">
                <a:solidFill>
                  <a:srgbClr val="185CBE"/>
                </a:solidFill>
                <a:latin typeface="Aptos"/>
              </a:rPr>
              <a:t>Cloud Assessment</a:t>
            </a:r>
          </a:p>
        </p:txBody>
      </p:sp>
      <p:sp>
        <p:nvSpPr>
          <p:cNvPr id="10" name="TextBox 9"/>
          <p:cNvSpPr txBox="1"/>
          <p:nvPr/>
        </p:nvSpPr>
        <p:spPr>
          <a:xfrm>
            <a:off x="795528" y="2350008"/>
            <a:ext cx="3026664" cy="932688"/>
          </a:xfrm>
          <a:prstGeom prst="rect">
            <a:avLst/>
          </a:prstGeom>
          <a:noFill/>
        </p:spPr>
        <p:txBody>
          <a:bodyPr wrap="square">
            <a:spAutoFit/>
          </a:bodyPr>
          <a:lstStyle/>
          <a:p>
            <a:pPr algn="l"/>
            <a:r>
              <a:rPr sz="1050" b="0" dirty="0">
                <a:solidFill>
                  <a:srgbClr val="1C2839"/>
                </a:solidFill>
                <a:latin typeface="Aptos"/>
              </a:rPr>
              <a:t>$149</a:t>
            </a:r>
          </a:p>
        </p:txBody>
      </p:sp>
      <p:sp>
        <p:nvSpPr>
          <p:cNvPr id="11" name="Rounded Rectangle 10"/>
          <p:cNvSpPr/>
          <p:nvPr/>
        </p:nvSpPr>
        <p:spPr>
          <a:xfrm>
            <a:off x="4389120" y="1783080"/>
            <a:ext cx="3429000" cy="164592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2" name="TextBox 11"/>
          <p:cNvSpPr txBox="1"/>
          <p:nvPr/>
        </p:nvSpPr>
        <p:spPr>
          <a:xfrm>
            <a:off x="4590288" y="1947672"/>
            <a:ext cx="3026664" cy="320040"/>
          </a:xfrm>
          <a:prstGeom prst="rect">
            <a:avLst/>
          </a:prstGeom>
          <a:noFill/>
        </p:spPr>
        <p:txBody>
          <a:bodyPr wrap="square">
            <a:spAutoFit/>
          </a:bodyPr>
          <a:lstStyle/>
          <a:p>
            <a:pPr algn="l"/>
            <a:r>
              <a:rPr sz="1400" b="1" dirty="0">
                <a:solidFill>
                  <a:srgbClr val="185CBE"/>
                </a:solidFill>
                <a:latin typeface="Aptos"/>
              </a:rPr>
              <a:t>Setup &amp; Optimization</a:t>
            </a:r>
          </a:p>
        </p:txBody>
      </p:sp>
      <p:sp>
        <p:nvSpPr>
          <p:cNvPr id="13" name="TextBox 12"/>
          <p:cNvSpPr txBox="1"/>
          <p:nvPr/>
        </p:nvSpPr>
        <p:spPr>
          <a:xfrm>
            <a:off x="4590288" y="2350008"/>
            <a:ext cx="3026664" cy="932688"/>
          </a:xfrm>
          <a:prstGeom prst="rect">
            <a:avLst/>
          </a:prstGeom>
          <a:noFill/>
        </p:spPr>
        <p:txBody>
          <a:bodyPr wrap="square">
            <a:spAutoFit/>
          </a:bodyPr>
          <a:lstStyle/>
          <a:p>
            <a:pPr algn="l"/>
            <a:r>
              <a:rPr sz="1050" b="0" dirty="0">
                <a:solidFill>
                  <a:srgbClr val="1C2839"/>
                </a:solidFill>
                <a:latin typeface="Aptos"/>
              </a:rPr>
              <a:t>$299+</a:t>
            </a:r>
          </a:p>
        </p:txBody>
      </p:sp>
      <p:sp>
        <p:nvSpPr>
          <p:cNvPr id="14" name="Rounded Rectangle 13"/>
          <p:cNvSpPr/>
          <p:nvPr/>
        </p:nvSpPr>
        <p:spPr>
          <a:xfrm>
            <a:off x="8183880" y="1783080"/>
            <a:ext cx="3429000" cy="164592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5" name="TextBox 14"/>
          <p:cNvSpPr txBox="1"/>
          <p:nvPr/>
        </p:nvSpPr>
        <p:spPr>
          <a:xfrm>
            <a:off x="8385048" y="1947672"/>
            <a:ext cx="3026664" cy="320040"/>
          </a:xfrm>
          <a:prstGeom prst="rect">
            <a:avLst/>
          </a:prstGeom>
          <a:noFill/>
        </p:spPr>
        <p:txBody>
          <a:bodyPr wrap="square">
            <a:spAutoFit/>
          </a:bodyPr>
          <a:lstStyle/>
          <a:p>
            <a:pPr algn="l"/>
            <a:r>
              <a:rPr sz="1400" b="1" dirty="0">
                <a:solidFill>
                  <a:srgbClr val="185CBE"/>
                </a:solidFill>
                <a:latin typeface="Aptos"/>
              </a:rPr>
              <a:t>Migration Starter</a:t>
            </a:r>
          </a:p>
        </p:txBody>
      </p:sp>
      <p:sp>
        <p:nvSpPr>
          <p:cNvPr id="16" name="TextBox 15"/>
          <p:cNvSpPr txBox="1"/>
          <p:nvPr/>
        </p:nvSpPr>
        <p:spPr>
          <a:xfrm>
            <a:off x="8385048" y="2350008"/>
            <a:ext cx="3026664" cy="932688"/>
          </a:xfrm>
          <a:prstGeom prst="rect">
            <a:avLst/>
          </a:prstGeom>
          <a:noFill/>
        </p:spPr>
        <p:txBody>
          <a:bodyPr wrap="square">
            <a:spAutoFit/>
          </a:bodyPr>
          <a:lstStyle/>
          <a:p>
            <a:pPr algn="l"/>
            <a:r>
              <a:rPr sz="1050" b="0" dirty="0">
                <a:solidFill>
                  <a:srgbClr val="1C2839"/>
                </a:solidFill>
                <a:latin typeface="Aptos"/>
              </a:rPr>
              <a:t>$599</a:t>
            </a:r>
          </a:p>
        </p:txBody>
      </p:sp>
      <p:sp>
        <p:nvSpPr>
          <p:cNvPr id="17" name="Rounded Rectangle 16"/>
          <p:cNvSpPr/>
          <p:nvPr/>
        </p:nvSpPr>
        <p:spPr>
          <a:xfrm>
            <a:off x="594360" y="3749039"/>
            <a:ext cx="3429000" cy="164592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8" name="TextBox 17"/>
          <p:cNvSpPr txBox="1"/>
          <p:nvPr/>
        </p:nvSpPr>
        <p:spPr>
          <a:xfrm>
            <a:off x="795528" y="3913631"/>
            <a:ext cx="3026664" cy="320040"/>
          </a:xfrm>
          <a:prstGeom prst="rect">
            <a:avLst/>
          </a:prstGeom>
          <a:noFill/>
        </p:spPr>
        <p:txBody>
          <a:bodyPr wrap="square">
            <a:spAutoFit/>
          </a:bodyPr>
          <a:lstStyle/>
          <a:p>
            <a:pPr algn="l"/>
            <a:r>
              <a:rPr sz="1400" b="1" dirty="0">
                <a:solidFill>
                  <a:srgbClr val="185CBE"/>
                </a:solidFill>
                <a:latin typeface="Aptos"/>
              </a:rPr>
              <a:t>Migration Project</a:t>
            </a:r>
          </a:p>
        </p:txBody>
      </p:sp>
      <p:sp>
        <p:nvSpPr>
          <p:cNvPr id="19" name="TextBox 18"/>
          <p:cNvSpPr txBox="1"/>
          <p:nvPr/>
        </p:nvSpPr>
        <p:spPr>
          <a:xfrm>
            <a:off x="795528" y="4315968"/>
            <a:ext cx="3026664" cy="932688"/>
          </a:xfrm>
          <a:prstGeom prst="rect">
            <a:avLst/>
          </a:prstGeom>
          <a:noFill/>
        </p:spPr>
        <p:txBody>
          <a:bodyPr wrap="square">
            <a:spAutoFit/>
          </a:bodyPr>
          <a:lstStyle/>
          <a:p>
            <a:pPr algn="l"/>
            <a:r>
              <a:rPr sz="1050" b="0" dirty="0">
                <a:solidFill>
                  <a:srgbClr val="1C2839"/>
                </a:solidFill>
                <a:latin typeface="Aptos"/>
              </a:rPr>
              <a:t>$999+</a:t>
            </a:r>
          </a:p>
        </p:txBody>
      </p:sp>
      <p:sp>
        <p:nvSpPr>
          <p:cNvPr id="20" name="Rounded Rectangle 19"/>
          <p:cNvSpPr/>
          <p:nvPr/>
        </p:nvSpPr>
        <p:spPr>
          <a:xfrm>
            <a:off x="4389120" y="3749039"/>
            <a:ext cx="3429000" cy="164592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21" name="TextBox 20"/>
          <p:cNvSpPr txBox="1"/>
          <p:nvPr/>
        </p:nvSpPr>
        <p:spPr>
          <a:xfrm>
            <a:off x="4590288" y="3913631"/>
            <a:ext cx="3026664" cy="320040"/>
          </a:xfrm>
          <a:prstGeom prst="rect">
            <a:avLst/>
          </a:prstGeom>
          <a:noFill/>
        </p:spPr>
        <p:txBody>
          <a:bodyPr wrap="square">
            <a:spAutoFit/>
          </a:bodyPr>
          <a:lstStyle/>
          <a:p>
            <a:pPr algn="l"/>
            <a:r>
              <a:rPr sz="1400" b="1" dirty="0">
                <a:solidFill>
                  <a:srgbClr val="185CBE"/>
                </a:solidFill>
                <a:latin typeface="Aptos"/>
              </a:rPr>
              <a:t>Cloud Management</a:t>
            </a:r>
          </a:p>
        </p:txBody>
      </p:sp>
      <p:sp>
        <p:nvSpPr>
          <p:cNvPr id="22" name="TextBox 21"/>
          <p:cNvSpPr txBox="1"/>
          <p:nvPr/>
        </p:nvSpPr>
        <p:spPr>
          <a:xfrm>
            <a:off x="4590288" y="4315968"/>
            <a:ext cx="3026664" cy="253916"/>
          </a:xfrm>
          <a:prstGeom prst="rect">
            <a:avLst/>
          </a:prstGeom>
          <a:noFill/>
        </p:spPr>
        <p:txBody>
          <a:bodyPr wrap="square">
            <a:spAutoFit/>
          </a:bodyPr>
          <a:lstStyle/>
          <a:p>
            <a:pPr algn="l"/>
            <a:r>
              <a:rPr sz="1050" b="0" dirty="0">
                <a:solidFill>
                  <a:srgbClr val="1C2839"/>
                </a:solidFill>
                <a:latin typeface="Aptos"/>
              </a:rPr>
              <a:t>$199/mo</a:t>
            </a:r>
          </a:p>
        </p:txBody>
      </p:sp>
      <p:sp>
        <p:nvSpPr>
          <p:cNvPr id="23" name="Rounded Rectangle 22"/>
          <p:cNvSpPr/>
          <p:nvPr/>
        </p:nvSpPr>
        <p:spPr>
          <a:xfrm>
            <a:off x="8183880" y="3749039"/>
            <a:ext cx="3429000" cy="164592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24" name="TextBox 23"/>
          <p:cNvSpPr txBox="1"/>
          <p:nvPr/>
        </p:nvSpPr>
        <p:spPr>
          <a:xfrm>
            <a:off x="8385048" y="3913631"/>
            <a:ext cx="3026664" cy="320040"/>
          </a:xfrm>
          <a:prstGeom prst="rect">
            <a:avLst/>
          </a:prstGeom>
          <a:noFill/>
        </p:spPr>
        <p:txBody>
          <a:bodyPr wrap="square">
            <a:spAutoFit/>
          </a:bodyPr>
          <a:lstStyle/>
          <a:p>
            <a:pPr algn="l"/>
            <a:r>
              <a:rPr sz="1400" b="1" dirty="0">
                <a:solidFill>
                  <a:srgbClr val="185CBE"/>
                </a:solidFill>
                <a:latin typeface="Aptos"/>
              </a:rPr>
              <a:t>Cloud Support</a:t>
            </a:r>
          </a:p>
        </p:txBody>
      </p:sp>
      <p:sp>
        <p:nvSpPr>
          <p:cNvPr id="25" name="TextBox 24"/>
          <p:cNvSpPr txBox="1"/>
          <p:nvPr/>
        </p:nvSpPr>
        <p:spPr>
          <a:xfrm>
            <a:off x="8385048" y="4315968"/>
            <a:ext cx="3026664" cy="253916"/>
          </a:xfrm>
          <a:prstGeom prst="rect">
            <a:avLst/>
          </a:prstGeom>
          <a:noFill/>
        </p:spPr>
        <p:txBody>
          <a:bodyPr wrap="square">
            <a:spAutoFit/>
          </a:bodyPr>
          <a:lstStyle/>
          <a:p>
            <a:pPr algn="l"/>
            <a:r>
              <a:rPr sz="1050" b="0" dirty="0">
                <a:solidFill>
                  <a:srgbClr val="1C2839"/>
                </a:solidFill>
                <a:latin typeface="Aptos"/>
              </a:rPr>
              <a:t>$99/hr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pic>
        <p:nvPicPr>
          <p:cNvPr id="3" name="Picture 2" descr="Zovente_logo_150x150(1).png"/>
          <p:cNvPicPr>
            <a:picLocks noChangeAspect="1"/>
          </p:cNvPicPr>
          <p:nvPr/>
        </p:nvPicPr>
        <p:blipFill>
          <a:blip r:embed="rId2"/>
          <a:stretch>
            <a:fillRect/>
          </a:stretch>
        </p:blipFill>
        <p:spPr>
          <a:xfrm>
            <a:off x="502920" y="256032"/>
            <a:ext cx="1143000" cy="1143000"/>
          </a:xfrm>
          <a:prstGeom prst="rect">
            <a:avLst/>
          </a:prstGeom>
        </p:spPr>
      </p:pic>
      <p:sp>
        <p:nvSpPr>
          <p:cNvPr id="4" name="TextBox 3"/>
          <p:cNvSpPr txBox="1"/>
          <p:nvPr/>
        </p:nvSpPr>
        <p:spPr>
          <a:xfrm>
            <a:off x="594360" y="932688"/>
            <a:ext cx="10881360" cy="502920"/>
          </a:xfrm>
          <a:prstGeom prst="rect">
            <a:avLst/>
          </a:prstGeom>
          <a:noFill/>
        </p:spPr>
        <p:txBody>
          <a:bodyPr wrap="square">
            <a:spAutoFit/>
          </a:bodyPr>
          <a:lstStyle/>
          <a:p>
            <a:pPr algn="l"/>
            <a:r>
              <a:rPr sz="2700" b="1" dirty="0">
                <a:solidFill>
                  <a:srgbClr val="0A1930"/>
                </a:solidFill>
                <a:latin typeface="Aptos"/>
              </a:rPr>
              <a:t>Service Portfolio &amp; Pricing</a:t>
            </a:r>
          </a:p>
        </p:txBody>
      </p:sp>
      <p:sp>
        <p:nvSpPr>
          <p:cNvPr id="5" name="TextBox 4"/>
          <p:cNvSpPr txBox="1"/>
          <p:nvPr/>
        </p:nvSpPr>
        <p:spPr>
          <a:xfrm>
            <a:off x="612648" y="1453896"/>
            <a:ext cx="10515600" cy="347472"/>
          </a:xfrm>
          <a:prstGeom prst="rect">
            <a:avLst/>
          </a:prstGeom>
          <a:noFill/>
        </p:spPr>
        <p:txBody>
          <a:bodyPr wrap="square">
            <a:spAutoFit/>
          </a:bodyPr>
          <a:lstStyle/>
          <a:p>
            <a:pPr algn="l"/>
            <a:r>
              <a:rPr sz="1100" b="0" dirty="0">
                <a:solidFill>
                  <a:srgbClr val="5B6C82"/>
                </a:solidFill>
                <a:latin typeface="Aptos"/>
              </a:rPr>
              <a:t>Current pricing framework — subject to validation and market testing</a:t>
            </a:r>
          </a:p>
        </p:txBody>
      </p:sp>
      <p:sp>
        <p:nvSpPr>
          <p:cNvPr id="6" name="TextBox 5"/>
          <p:cNvSpPr txBox="1"/>
          <p:nvPr/>
        </p:nvSpPr>
        <p:spPr>
          <a:xfrm>
            <a:off x="594360" y="6510528"/>
            <a:ext cx="4572000" cy="164592"/>
          </a:xfrm>
          <a:prstGeom prst="rect">
            <a:avLst/>
          </a:prstGeom>
          <a:noFill/>
        </p:spPr>
        <p:txBody>
          <a:bodyPr wrap="square">
            <a:spAutoFit/>
          </a:bodyPr>
          <a:lstStyle/>
          <a:p>
            <a:pPr algn="l"/>
            <a:r>
              <a:rPr sz="700" b="1" dirty="0">
                <a:solidFill>
                  <a:srgbClr val="5B6C82"/>
                </a:solidFill>
                <a:latin typeface="Aptos"/>
              </a:rPr>
              <a:t>ZORVENTE TECHNOLOGY GROUP LLC</a:t>
            </a:r>
          </a:p>
        </p:txBody>
      </p:sp>
      <p:sp>
        <p:nvSpPr>
          <p:cNvPr id="7" name="TextBox 6"/>
          <p:cNvSpPr txBox="1"/>
          <p:nvPr/>
        </p:nvSpPr>
        <p:spPr>
          <a:xfrm>
            <a:off x="11064240" y="6510528"/>
            <a:ext cx="411480" cy="164592"/>
          </a:xfrm>
          <a:prstGeom prst="rect">
            <a:avLst/>
          </a:prstGeom>
          <a:noFill/>
        </p:spPr>
        <p:txBody>
          <a:bodyPr wrap="square">
            <a:spAutoFit/>
          </a:bodyPr>
          <a:lstStyle/>
          <a:p>
            <a:pPr algn="r"/>
            <a:r>
              <a:rPr sz="700" b="0" dirty="0">
                <a:solidFill>
                  <a:srgbClr val="5B6C82"/>
                </a:solidFill>
                <a:latin typeface="Aptos"/>
              </a:rPr>
              <a:t>11</a:t>
            </a:r>
          </a:p>
        </p:txBody>
      </p:sp>
      <p:sp>
        <p:nvSpPr>
          <p:cNvPr id="8" name="Rounded Rectangle 7"/>
          <p:cNvSpPr/>
          <p:nvPr/>
        </p:nvSpPr>
        <p:spPr>
          <a:xfrm>
            <a:off x="548640" y="1737360"/>
            <a:ext cx="3474720" cy="1874519"/>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9" name="TextBox 8"/>
          <p:cNvSpPr txBox="1"/>
          <p:nvPr/>
        </p:nvSpPr>
        <p:spPr>
          <a:xfrm>
            <a:off x="749808" y="1901952"/>
            <a:ext cx="3072384" cy="320040"/>
          </a:xfrm>
          <a:prstGeom prst="rect">
            <a:avLst/>
          </a:prstGeom>
          <a:noFill/>
        </p:spPr>
        <p:txBody>
          <a:bodyPr wrap="square">
            <a:spAutoFit/>
          </a:bodyPr>
          <a:lstStyle/>
          <a:p>
            <a:pPr algn="l"/>
            <a:r>
              <a:rPr sz="1400" b="1" dirty="0">
                <a:solidFill>
                  <a:srgbClr val="185CBE"/>
                </a:solidFill>
                <a:latin typeface="Aptos"/>
              </a:rPr>
              <a:t>IT</a:t>
            </a:r>
          </a:p>
        </p:txBody>
      </p:sp>
      <p:sp>
        <p:nvSpPr>
          <p:cNvPr id="10" name="TextBox 9"/>
          <p:cNvSpPr txBox="1"/>
          <p:nvPr/>
        </p:nvSpPr>
        <p:spPr>
          <a:xfrm>
            <a:off x="749808" y="2304288"/>
            <a:ext cx="3072384" cy="1161287"/>
          </a:xfrm>
          <a:prstGeom prst="rect">
            <a:avLst/>
          </a:prstGeom>
          <a:noFill/>
        </p:spPr>
        <p:txBody>
          <a:bodyPr wrap="square">
            <a:spAutoFit/>
          </a:bodyPr>
          <a:lstStyle/>
          <a:p>
            <a:pPr algn="l"/>
            <a:r>
              <a:rPr sz="1050" b="0" dirty="0">
                <a:solidFill>
                  <a:srgbClr val="1C2839"/>
                </a:solidFill>
                <a:latin typeface="Aptos"/>
              </a:rPr>
              <a:t>IT Check-Up — $99
Support Starter — $199/mo
Support Plus — $349/mo
Tech Help — $75/hr
Additional Support — $85/hr</a:t>
            </a:r>
          </a:p>
        </p:txBody>
      </p:sp>
      <p:sp>
        <p:nvSpPr>
          <p:cNvPr id="11" name="Rounded Rectangle 10"/>
          <p:cNvSpPr/>
          <p:nvPr/>
        </p:nvSpPr>
        <p:spPr>
          <a:xfrm>
            <a:off x="4343400" y="1737360"/>
            <a:ext cx="3474720" cy="1874519"/>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2" name="TextBox 11"/>
          <p:cNvSpPr txBox="1"/>
          <p:nvPr/>
        </p:nvSpPr>
        <p:spPr>
          <a:xfrm>
            <a:off x="4544568" y="1901952"/>
            <a:ext cx="3072384" cy="320040"/>
          </a:xfrm>
          <a:prstGeom prst="rect">
            <a:avLst/>
          </a:prstGeom>
          <a:noFill/>
        </p:spPr>
        <p:txBody>
          <a:bodyPr wrap="square">
            <a:spAutoFit/>
          </a:bodyPr>
          <a:lstStyle/>
          <a:p>
            <a:pPr algn="l"/>
            <a:r>
              <a:rPr sz="1400" b="1" dirty="0">
                <a:solidFill>
                  <a:srgbClr val="185CBE"/>
                </a:solidFill>
                <a:latin typeface="Aptos"/>
              </a:rPr>
              <a:t>AI &amp; Automation</a:t>
            </a:r>
          </a:p>
        </p:txBody>
      </p:sp>
      <p:sp>
        <p:nvSpPr>
          <p:cNvPr id="13" name="TextBox 12"/>
          <p:cNvSpPr txBox="1"/>
          <p:nvPr/>
        </p:nvSpPr>
        <p:spPr>
          <a:xfrm>
            <a:off x="4544568" y="2304288"/>
            <a:ext cx="3072384" cy="1161287"/>
          </a:xfrm>
          <a:prstGeom prst="rect">
            <a:avLst/>
          </a:prstGeom>
          <a:noFill/>
        </p:spPr>
        <p:txBody>
          <a:bodyPr wrap="square">
            <a:spAutoFit/>
          </a:bodyPr>
          <a:lstStyle/>
          <a:p>
            <a:pPr algn="l"/>
            <a:r>
              <a:rPr sz="1050" b="0" dirty="0">
                <a:solidFill>
                  <a:srgbClr val="1C2839"/>
                </a:solidFill>
                <a:latin typeface="Aptos"/>
              </a:rPr>
              <a:t>AI Discovery — $99/hr
AI Automation Starter — From $299
Business Automation — $599
Pro Automation — $999
Automation Support — $149/mo</a:t>
            </a:r>
          </a:p>
        </p:txBody>
      </p:sp>
      <p:sp>
        <p:nvSpPr>
          <p:cNvPr id="14" name="Rounded Rectangle 13"/>
          <p:cNvSpPr/>
          <p:nvPr/>
        </p:nvSpPr>
        <p:spPr>
          <a:xfrm>
            <a:off x="8138160" y="1737360"/>
            <a:ext cx="3474720" cy="1874519"/>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5" name="TextBox 14"/>
          <p:cNvSpPr txBox="1"/>
          <p:nvPr/>
        </p:nvSpPr>
        <p:spPr>
          <a:xfrm>
            <a:off x="8339328" y="1901952"/>
            <a:ext cx="3072384" cy="320040"/>
          </a:xfrm>
          <a:prstGeom prst="rect">
            <a:avLst/>
          </a:prstGeom>
          <a:noFill/>
        </p:spPr>
        <p:txBody>
          <a:bodyPr wrap="square">
            <a:spAutoFit/>
          </a:bodyPr>
          <a:lstStyle/>
          <a:p>
            <a:pPr algn="l"/>
            <a:r>
              <a:rPr sz="1400" b="1" dirty="0">
                <a:solidFill>
                  <a:srgbClr val="185CBE"/>
                </a:solidFill>
                <a:latin typeface="Aptos"/>
              </a:rPr>
              <a:t>Cybersecurity</a:t>
            </a:r>
          </a:p>
        </p:txBody>
      </p:sp>
      <p:sp>
        <p:nvSpPr>
          <p:cNvPr id="16" name="TextBox 15"/>
          <p:cNvSpPr txBox="1"/>
          <p:nvPr/>
        </p:nvSpPr>
        <p:spPr>
          <a:xfrm>
            <a:off x="8339328" y="2304288"/>
            <a:ext cx="3072384" cy="1161287"/>
          </a:xfrm>
          <a:prstGeom prst="rect">
            <a:avLst/>
          </a:prstGeom>
          <a:noFill/>
        </p:spPr>
        <p:txBody>
          <a:bodyPr wrap="square">
            <a:spAutoFit/>
          </a:bodyPr>
          <a:lstStyle/>
          <a:p>
            <a:pPr algn="l"/>
            <a:r>
              <a:rPr sz="1050" b="0" dirty="0">
                <a:solidFill>
                  <a:srgbClr val="1C2839"/>
                </a:solidFill>
                <a:latin typeface="Aptos"/>
              </a:rPr>
              <a:t>Security Essentials — $299
Security Plus — $499
Security Project — $499+</a:t>
            </a:r>
          </a:p>
        </p:txBody>
      </p:sp>
      <p:sp>
        <p:nvSpPr>
          <p:cNvPr id="17" name="Rounded Rectangle 16"/>
          <p:cNvSpPr/>
          <p:nvPr/>
        </p:nvSpPr>
        <p:spPr>
          <a:xfrm>
            <a:off x="548640" y="3931920"/>
            <a:ext cx="3474720" cy="1874519"/>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8" name="TextBox 17"/>
          <p:cNvSpPr txBox="1"/>
          <p:nvPr/>
        </p:nvSpPr>
        <p:spPr>
          <a:xfrm>
            <a:off x="749808" y="4096511"/>
            <a:ext cx="3072384" cy="320040"/>
          </a:xfrm>
          <a:prstGeom prst="rect">
            <a:avLst/>
          </a:prstGeom>
          <a:noFill/>
        </p:spPr>
        <p:txBody>
          <a:bodyPr wrap="square">
            <a:spAutoFit/>
          </a:bodyPr>
          <a:lstStyle/>
          <a:p>
            <a:pPr algn="l"/>
            <a:r>
              <a:rPr sz="1400" b="1" dirty="0">
                <a:solidFill>
                  <a:srgbClr val="185CBE"/>
                </a:solidFill>
                <a:latin typeface="Aptos"/>
              </a:rPr>
              <a:t>Cloud</a:t>
            </a:r>
          </a:p>
        </p:txBody>
      </p:sp>
      <p:sp>
        <p:nvSpPr>
          <p:cNvPr id="19" name="TextBox 18"/>
          <p:cNvSpPr txBox="1"/>
          <p:nvPr/>
        </p:nvSpPr>
        <p:spPr>
          <a:xfrm>
            <a:off x="749808" y="4498848"/>
            <a:ext cx="3072384" cy="1161287"/>
          </a:xfrm>
          <a:prstGeom prst="rect">
            <a:avLst/>
          </a:prstGeom>
          <a:noFill/>
        </p:spPr>
        <p:txBody>
          <a:bodyPr wrap="square">
            <a:spAutoFit/>
          </a:bodyPr>
          <a:lstStyle/>
          <a:p>
            <a:pPr algn="l"/>
            <a:r>
              <a:rPr sz="1050" b="0" dirty="0">
                <a:solidFill>
                  <a:srgbClr val="1C2839"/>
                </a:solidFill>
                <a:latin typeface="Aptos"/>
              </a:rPr>
              <a:t>Assessment — $149
Setup/Optimization — $299+
Migration Starter — $599
Migration Project — $999+
Management — $199/mo
Support — $99/hr</a:t>
            </a:r>
          </a:p>
        </p:txBody>
      </p:sp>
      <p:sp>
        <p:nvSpPr>
          <p:cNvPr id="20" name="Rounded Rectangle 19"/>
          <p:cNvSpPr/>
          <p:nvPr/>
        </p:nvSpPr>
        <p:spPr>
          <a:xfrm>
            <a:off x="4343400" y="3931920"/>
            <a:ext cx="3474720" cy="1874519"/>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21" name="TextBox 20"/>
          <p:cNvSpPr txBox="1"/>
          <p:nvPr/>
        </p:nvSpPr>
        <p:spPr>
          <a:xfrm>
            <a:off x="4544568" y="4096511"/>
            <a:ext cx="3072384" cy="320040"/>
          </a:xfrm>
          <a:prstGeom prst="rect">
            <a:avLst/>
          </a:prstGeom>
          <a:noFill/>
        </p:spPr>
        <p:txBody>
          <a:bodyPr wrap="square">
            <a:spAutoFit/>
          </a:bodyPr>
          <a:lstStyle/>
          <a:p>
            <a:pPr algn="l"/>
            <a:r>
              <a:rPr sz="1400" b="1" dirty="0">
                <a:solidFill>
                  <a:srgbClr val="185CBE"/>
                </a:solidFill>
                <a:latin typeface="Aptos"/>
              </a:rPr>
              <a:t>Business Technology</a:t>
            </a:r>
          </a:p>
        </p:txBody>
      </p:sp>
      <p:sp>
        <p:nvSpPr>
          <p:cNvPr id="22" name="TextBox 21"/>
          <p:cNvSpPr txBox="1"/>
          <p:nvPr/>
        </p:nvSpPr>
        <p:spPr>
          <a:xfrm>
            <a:off x="4544568" y="4498848"/>
            <a:ext cx="3072384" cy="1161287"/>
          </a:xfrm>
          <a:prstGeom prst="rect">
            <a:avLst/>
          </a:prstGeom>
          <a:noFill/>
        </p:spPr>
        <p:txBody>
          <a:bodyPr wrap="square">
            <a:spAutoFit/>
          </a:bodyPr>
          <a:lstStyle/>
          <a:p>
            <a:pPr algn="l"/>
            <a:r>
              <a:rPr sz="1050" b="0" dirty="0">
                <a:solidFill>
                  <a:srgbClr val="1C2839"/>
                </a:solidFill>
                <a:latin typeface="Aptos"/>
              </a:rPr>
              <a:t>Assessment — $149
Setup — $299
Upgrade — $499
Small Business Package — $799
Implementation — $999+
Strategy — $99/hr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pic>
        <p:nvPicPr>
          <p:cNvPr id="3" name="Picture 2" descr="Zovente_logo_150x150(1).png"/>
          <p:cNvPicPr>
            <a:picLocks noChangeAspect="1"/>
          </p:cNvPicPr>
          <p:nvPr/>
        </p:nvPicPr>
        <p:blipFill>
          <a:blip r:embed="rId2"/>
          <a:stretch>
            <a:fillRect/>
          </a:stretch>
        </p:blipFill>
        <p:spPr>
          <a:xfrm>
            <a:off x="502920" y="256032"/>
            <a:ext cx="1143000" cy="1143000"/>
          </a:xfrm>
          <a:prstGeom prst="rect">
            <a:avLst/>
          </a:prstGeom>
        </p:spPr>
      </p:pic>
      <p:sp>
        <p:nvSpPr>
          <p:cNvPr id="4" name="TextBox 3"/>
          <p:cNvSpPr txBox="1"/>
          <p:nvPr/>
        </p:nvSpPr>
        <p:spPr>
          <a:xfrm>
            <a:off x="594360" y="932688"/>
            <a:ext cx="10881360" cy="502920"/>
          </a:xfrm>
          <a:prstGeom prst="rect">
            <a:avLst/>
          </a:prstGeom>
          <a:noFill/>
        </p:spPr>
        <p:txBody>
          <a:bodyPr wrap="square">
            <a:spAutoFit/>
          </a:bodyPr>
          <a:lstStyle/>
          <a:p>
            <a:pPr algn="l"/>
            <a:r>
              <a:rPr sz="2700" b="1" dirty="0">
                <a:solidFill>
                  <a:srgbClr val="0A1930"/>
                </a:solidFill>
                <a:latin typeface="Aptos"/>
              </a:rPr>
              <a:t>Business Model</a:t>
            </a:r>
          </a:p>
        </p:txBody>
      </p:sp>
      <p:sp>
        <p:nvSpPr>
          <p:cNvPr id="5" name="TextBox 4"/>
          <p:cNvSpPr txBox="1"/>
          <p:nvPr/>
        </p:nvSpPr>
        <p:spPr>
          <a:xfrm>
            <a:off x="612648" y="1453896"/>
            <a:ext cx="10515600" cy="347472"/>
          </a:xfrm>
          <a:prstGeom prst="rect">
            <a:avLst/>
          </a:prstGeom>
          <a:noFill/>
        </p:spPr>
        <p:txBody>
          <a:bodyPr wrap="square">
            <a:spAutoFit/>
          </a:bodyPr>
          <a:lstStyle/>
          <a:p>
            <a:pPr algn="l"/>
            <a:r>
              <a:rPr sz="1100" b="0" dirty="0">
                <a:solidFill>
                  <a:srgbClr val="5B6C82"/>
                </a:solidFill>
                <a:latin typeface="Aptos"/>
              </a:rPr>
              <a:t>Multiple complementary revenue streams</a:t>
            </a:r>
          </a:p>
        </p:txBody>
      </p:sp>
      <p:sp>
        <p:nvSpPr>
          <p:cNvPr id="6" name="TextBox 5"/>
          <p:cNvSpPr txBox="1"/>
          <p:nvPr/>
        </p:nvSpPr>
        <p:spPr>
          <a:xfrm>
            <a:off x="594360" y="6510528"/>
            <a:ext cx="4572000" cy="164592"/>
          </a:xfrm>
          <a:prstGeom prst="rect">
            <a:avLst/>
          </a:prstGeom>
          <a:noFill/>
        </p:spPr>
        <p:txBody>
          <a:bodyPr wrap="square">
            <a:spAutoFit/>
          </a:bodyPr>
          <a:lstStyle/>
          <a:p>
            <a:pPr algn="l"/>
            <a:r>
              <a:rPr sz="700" b="1" dirty="0">
                <a:solidFill>
                  <a:srgbClr val="5B6C82"/>
                </a:solidFill>
                <a:latin typeface="Aptos"/>
              </a:rPr>
              <a:t>ZORVENTE TECHNOLOGY GROUP LLC</a:t>
            </a:r>
          </a:p>
        </p:txBody>
      </p:sp>
      <p:sp>
        <p:nvSpPr>
          <p:cNvPr id="7" name="TextBox 6"/>
          <p:cNvSpPr txBox="1"/>
          <p:nvPr/>
        </p:nvSpPr>
        <p:spPr>
          <a:xfrm>
            <a:off x="11064240" y="6510528"/>
            <a:ext cx="411480" cy="164592"/>
          </a:xfrm>
          <a:prstGeom prst="rect">
            <a:avLst/>
          </a:prstGeom>
          <a:noFill/>
        </p:spPr>
        <p:txBody>
          <a:bodyPr wrap="square">
            <a:spAutoFit/>
          </a:bodyPr>
          <a:lstStyle/>
          <a:p>
            <a:pPr algn="r"/>
            <a:r>
              <a:rPr sz="700" b="0" dirty="0">
                <a:solidFill>
                  <a:srgbClr val="5B6C82"/>
                </a:solidFill>
                <a:latin typeface="Aptos"/>
              </a:rPr>
              <a:t>12</a:t>
            </a:r>
          </a:p>
        </p:txBody>
      </p:sp>
      <p:sp>
        <p:nvSpPr>
          <p:cNvPr id="8" name="Rounded Rectangle 7"/>
          <p:cNvSpPr/>
          <p:nvPr/>
        </p:nvSpPr>
        <p:spPr>
          <a:xfrm>
            <a:off x="685800" y="1737360"/>
            <a:ext cx="5257800" cy="182880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9" name="TextBox 8"/>
          <p:cNvSpPr txBox="1"/>
          <p:nvPr/>
        </p:nvSpPr>
        <p:spPr>
          <a:xfrm>
            <a:off x="886968" y="1901952"/>
            <a:ext cx="4855464" cy="320040"/>
          </a:xfrm>
          <a:prstGeom prst="rect">
            <a:avLst/>
          </a:prstGeom>
          <a:noFill/>
        </p:spPr>
        <p:txBody>
          <a:bodyPr wrap="square">
            <a:spAutoFit/>
          </a:bodyPr>
          <a:lstStyle/>
          <a:p>
            <a:pPr algn="l"/>
            <a:r>
              <a:rPr sz="1400" b="1" dirty="0">
                <a:solidFill>
                  <a:srgbClr val="185CBE"/>
                </a:solidFill>
                <a:latin typeface="Aptos"/>
              </a:rPr>
              <a:t>Recurring Revenue</a:t>
            </a:r>
          </a:p>
        </p:txBody>
      </p:sp>
      <p:sp>
        <p:nvSpPr>
          <p:cNvPr id="10" name="TextBox 9"/>
          <p:cNvSpPr txBox="1"/>
          <p:nvPr/>
        </p:nvSpPr>
        <p:spPr>
          <a:xfrm>
            <a:off x="886968" y="2304288"/>
            <a:ext cx="4855464" cy="1115568"/>
          </a:xfrm>
          <a:prstGeom prst="rect">
            <a:avLst/>
          </a:prstGeom>
          <a:noFill/>
        </p:spPr>
        <p:txBody>
          <a:bodyPr wrap="square">
            <a:spAutoFit/>
          </a:bodyPr>
          <a:lstStyle/>
          <a:p>
            <a:pPr algn="l"/>
            <a:r>
              <a:rPr sz="1050" b="0" dirty="0">
                <a:solidFill>
                  <a:srgbClr val="1C2839"/>
                </a:solidFill>
                <a:latin typeface="Aptos"/>
              </a:rPr>
              <a:t>Monthly IT support
Cloud management
Automation support
Managed technology services</a:t>
            </a:r>
          </a:p>
        </p:txBody>
      </p:sp>
      <p:sp>
        <p:nvSpPr>
          <p:cNvPr id="11" name="Rounded Rectangle 10"/>
          <p:cNvSpPr/>
          <p:nvPr/>
        </p:nvSpPr>
        <p:spPr>
          <a:xfrm>
            <a:off x="6263640" y="1737360"/>
            <a:ext cx="5257800" cy="182880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2" name="TextBox 11"/>
          <p:cNvSpPr txBox="1"/>
          <p:nvPr/>
        </p:nvSpPr>
        <p:spPr>
          <a:xfrm>
            <a:off x="6464807" y="1901952"/>
            <a:ext cx="4855464" cy="320040"/>
          </a:xfrm>
          <a:prstGeom prst="rect">
            <a:avLst/>
          </a:prstGeom>
          <a:noFill/>
        </p:spPr>
        <p:txBody>
          <a:bodyPr wrap="square">
            <a:spAutoFit/>
          </a:bodyPr>
          <a:lstStyle/>
          <a:p>
            <a:pPr algn="l"/>
            <a:r>
              <a:rPr sz="1400" b="1" dirty="0">
                <a:solidFill>
                  <a:srgbClr val="185CBE"/>
                </a:solidFill>
                <a:latin typeface="Aptos"/>
              </a:rPr>
              <a:t>Project Revenue</a:t>
            </a:r>
          </a:p>
        </p:txBody>
      </p:sp>
      <p:sp>
        <p:nvSpPr>
          <p:cNvPr id="13" name="TextBox 12"/>
          <p:cNvSpPr txBox="1"/>
          <p:nvPr/>
        </p:nvSpPr>
        <p:spPr>
          <a:xfrm>
            <a:off x="6464807" y="2304288"/>
            <a:ext cx="4855464" cy="1115568"/>
          </a:xfrm>
          <a:prstGeom prst="rect">
            <a:avLst/>
          </a:prstGeom>
          <a:noFill/>
        </p:spPr>
        <p:txBody>
          <a:bodyPr wrap="square">
            <a:spAutoFit/>
          </a:bodyPr>
          <a:lstStyle/>
          <a:p>
            <a:pPr algn="l"/>
            <a:r>
              <a:rPr sz="1050" b="0" dirty="0">
                <a:solidFill>
                  <a:srgbClr val="1C2839"/>
                </a:solidFill>
                <a:latin typeface="Aptos"/>
              </a:rPr>
              <a:t>Cloud migrations
Technology implementations
Security projects
Automation projects</a:t>
            </a:r>
          </a:p>
        </p:txBody>
      </p:sp>
      <p:sp>
        <p:nvSpPr>
          <p:cNvPr id="14" name="Rounded Rectangle 13"/>
          <p:cNvSpPr/>
          <p:nvPr/>
        </p:nvSpPr>
        <p:spPr>
          <a:xfrm>
            <a:off x="685800" y="3886200"/>
            <a:ext cx="5257800" cy="182880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5" name="TextBox 14"/>
          <p:cNvSpPr txBox="1"/>
          <p:nvPr/>
        </p:nvSpPr>
        <p:spPr>
          <a:xfrm>
            <a:off x="886968" y="4050791"/>
            <a:ext cx="4855464" cy="320040"/>
          </a:xfrm>
          <a:prstGeom prst="rect">
            <a:avLst/>
          </a:prstGeom>
          <a:noFill/>
        </p:spPr>
        <p:txBody>
          <a:bodyPr wrap="square">
            <a:spAutoFit/>
          </a:bodyPr>
          <a:lstStyle/>
          <a:p>
            <a:pPr algn="l"/>
            <a:r>
              <a:rPr sz="1400" b="1" dirty="0">
                <a:solidFill>
                  <a:srgbClr val="185CBE"/>
                </a:solidFill>
                <a:latin typeface="Aptos"/>
              </a:rPr>
              <a:t>Professional Services</a:t>
            </a:r>
          </a:p>
        </p:txBody>
      </p:sp>
      <p:sp>
        <p:nvSpPr>
          <p:cNvPr id="16" name="TextBox 15"/>
          <p:cNvSpPr txBox="1"/>
          <p:nvPr/>
        </p:nvSpPr>
        <p:spPr>
          <a:xfrm>
            <a:off x="886968" y="4453128"/>
            <a:ext cx="4855464" cy="1115568"/>
          </a:xfrm>
          <a:prstGeom prst="rect">
            <a:avLst/>
          </a:prstGeom>
          <a:noFill/>
        </p:spPr>
        <p:txBody>
          <a:bodyPr wrap="square">
            <a:spAutoFit/>
          </a:bodyPr>
          <a:lstStyle/>
          <a:p>
            <a:pPr algn="l"/>
            <a:r>
              <a:rPr sz="1050" b="0" dirty="0">
                <a:solidFill>
                  <a:srgbClr val="1C2839"/>
                </a:solidFill>
                <a:latin typeface="Aptos"/>
              </a:rPr>
              <a:t>Consulting
Assessments
Strategy sessions
Technology planning</a:t>
            </a:r>
          </a:p>
        </p:txBody>
      </p:sp>
      <p:sp>
        <p:nvSpPr>
          <p:cNvPr id="17" name="Rounded Rectangle 16"/>
          <p:cNvSpPr/>
          <p:nvPr/>
        </p:nvSpPr>
        <p:spPr>
          <a:xfrm>
            <a:off x="6263640" y="3886200"/>
            <a:ext cx="5257800" cy="182880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8" name="TextBox 17"/>
          <p:cNvSpPr txBox="1"/>
          <p:nvPr/>
        </p:nvSpPr>
        <p:spPr>
          <a:xfrm>
            <a:off x="6464807" y="4050791"/>
            <a:ext cx="4855464" cy="320040"/>
          </a:xfrm>
          <a:prstGeom prst="rect">
            <a:avLst/>
          </a:prstGeom>
          <a:noFill/>
        </p:spPr>
        <p:txBody>
          <a:bodyPr wrap="square">
            <a:spAutoFit/>
          </a:bodyPr>
          <a:lstStyle/>
          <a:p>
            <a:pPr algn="l"/>
            <a:r>
              <a:rPr sz="1400" b="1" dirty="0">
                <a:solidFill>
                  <a:srgbClr val="185CBE"/>
                </a:solidFill>
                <a:latin typeface="Aptos"/>
              </a:rPr>
              <a:t>Future Technology Products</a:t>
            </a:r>
          </a:p>
        </p:txBody>
      </p:sp>
      <p:sp>
        <p:nvSpPr>
          <p:cNvPr id="19" name="TextBox 18"/>
          <p:cNvSpPr txBox="1"/>
          <p:nvPr/>
        </p:nvSpPr>
        <p:spPr>
          <a:xfrm>
            <a:off x="6464807" y="4453128"/>
            <a:ext cx="4855464" cy="1115568"/>
          </a:xfrm>
          <a:prstGeom prst="rect">
            <a:avLst/>
          </a:prstGeom>
          <a:noFill/>
        </p:spPr>
        <p:txBody>
          <a:bodyPr wrap="square">
            <a:spAutoFit/>
          </a:bodyPr>
          <a:lstStyle/>
          <a:p>
            <a:pPr algn="l"/>
            <a:r>
              <a:rPr sz="1050" b="0" dirty="0">
                <a:solidFill>
                  <a:srgbClr val="1C2839"/>
                </a:solidFill>
                <a:latin typeface="Aptos"/>
              </a:rPr>
              <a:t>Platform
AI business tools
Industry packages
Managed AI services
Software-based services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pic>
        <p:nvPicPr>
          <p:cNvPr id="3" name="Picture 2" descr="Zovente_logo_150x150(1).png"/>
          <p:cNvPicPr>
            <a:picLocks noChangeAspect="1"/>
          </p:cNvPicPr>
          <p:nvPr/>
        </p:nvPicPr>
        <p:blipFill>
          <a:blip r:embed="rId2"/>
          <a:stretch>
            <a:fillRect/>
          </a:stretch>
        </p:blipFill>
        <p:spPr>
          <a:xfrm>
            <a:off x="502920" y="256032"/>
            <a:ext cx="1143000" cy="1143000"/>
          </a:xfrm>
          <a:prstGeom prst="rect">
            <a:avLst/>
          </a:prstGeom>
        </p:spPr>
      </p:pic>
      <p:sp>
        <p:nvSpPr>
          <p:cNvPr id="4" name="TextBox 3"/>
          <p:cNvSpPr txBox="1"/>
          <p:nvPr/>
        </p:nvSpPr>
        <p:spPr>
          <a:xfrm>
            <a:off x="594360" y="932688"/>
            <a:ext cx="10881360" cy="502920"/>
          </a:xfrm>
          <a:prstGeom prst="rect">
            <a:avLst/>
          </a:prstGeom>
          <a:noFill/>
        </p:spPr>
        <p:txBody>
          <a:bodyPr wrap="square">
            <a:spAutoFit/>
          </a:bodyPr>
          <a:lstStyle/>
          <a:p>
            <a:pPr algn="l"/>
            <a:r>
              <a:rPr sz="2700" b="1" dirty="0">
                <a:solidFill>
                  <a:srgbClr val="0A1930"/>
                </a:solidFill>
                <a:latin typeface="Aptos"/>
              </a:rPr>
              <a:t>Customer Journey</a:t>
            </a:r>
          </a:p>
        </p:txBody>
      </p:sp>
      <p:sp>
        <p:nvSpPr>
          <p:cNvPr id="5" name="TextBox 4"/>
          <p:cNvSpPr txBox="1"/>
          <p:nvPr/>
        </p:nvSpPr>
        <p:spPr>
          <a:xfrm>
            <a:off x="612648" y="1453896"/>
            <a:ext cx="10515600" cy="347472"/>
          </a:xfrm>
          <a:prstGeom prst="rect">
            <a:avLst/>
          </a:prstGeom>
          <a:noFill/>
        </p:spPr>
        <p:txBody>
          <a:bodyPr wrap="square">
            <a:spAutoFit/>
          </a:bodyPr>
          <a:lstStyle/>
          <a:p>
            <a:pPr algn="l"/>
            <a:r>
              <a:rPr sz="1100" b="0" dirty="0">
                <a:solidFill>
                  <a:srgbClr val="5B6C82"/>
                </a:solidFill>
                <a:latin typeface="Aptos"/>
              </a:rPr>
              <a:t>A lifecycle designed to expand the customer relationship</a:t>
            </a:r>
          </a:p>
        </p:txBody>
      </p:sp>
      <p:sp>
        <p:nvSpPr>
          <p:cNvPr id="6" name="TextBox 5"/>
          <p:cNvSpPr txBox="1"/>
          <p:nvPr/>
        </p:nvSpPr>
        <p:spPr>
          <a:xfrm>
            <a:off x="594360" y="6510528"/>
            <a:ext cx="4572000" cy="164592"/>
          </a:xfrm>
          <a:prstGeom prst="rect">
            <a:avLst/>
          </a:prstGeom>
          <a:noFill/>
        </p:spPr>
        <p:txBody>
          <a:bodyPr wrap="square">
            <a:spAutoFit/>
          </a:bodyPr>
          <a:lstStyle/>
          <a:p>
            <a:pPr algn="l"/>
            <a:r>
              <a:rPr sz="700" b="1" dirty="0">
                <a:solidFill>
                  <a:srgbClr val="5B6C82"/>
                </a:solidFill>
                <a:latin typeface="Aptos"/>
              </a:rPr>
              <a:t>ZORVENTE TECHNOLOGY GROUP LLC</a:t>
            </a:r>
          </a:p>
        </p:txBody>
      </p:sp>
      <p:sp>
        <p:nvSpPr>
          <p:cNvPr id="7" name="TextBox 6"/>
          <p:cNvSpPr txBox="1"/>
          <p:nvPr/>
        </p:nvSpPr>
        <p:spPr>
          <a:xfrm>
            <a:off x="11064240" y="6510528"/>
            <a:ext cx="411480" cy="164592"/>
          </a:xfrm>
          <a:prstGeom prst="rect">
            <a:avLst/>
          </a:prstGeom>
          <a:noFill/>
        </p:spPr>
        <p:txBody>
          <a:bodyPr wrap="square">
            <a:spAutoFit/>
          </a:bodyPr>
          <a:lstStyle/>
          <a:p>
            <a:pPr algn="r"/>
            <a:r>
              <a:rPr sz="700" b="0" dirty="0">
                <a:solidFill>
                  <a:srgbClr val="5B6C82"/>
                </a:solidFill>
                <a:latin typeface="Aptos"/>
              </a:rPr>
              <a:t>13</a:t>
            </a:r>
          </a:p>
        </p:txBody>
      </p:sp>
      <p:sp>
        <p:nvSpPr>
          <p:cNvPr id="8" name="Rounded Rectangle 7"/>
          <p:cNvSpPr/>
          <p:nvPr/>
        </p:nvSpPr>
        <p:spPr>
          <a:xfrm>
            <a:off x="502920" y="1828800"/>
            <a:ext cx="1645920" cy="777240"/>
          </a:xfrm>
          <a:prstGeom prst="roundRect">
            <a:avLst/>
          </a:prstGeom>
          <a:solidFill>
            <a:srgbClr val="F4F7FB"/>
          </a:solidFill>
          <a:ln>
            <a:solidFill>
              <a:srgbClr val="185CB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9" name="TextBox 8"/>
          <p:cNvSpPr txBox="1"/>
          <p:nvPr/>
        </p:nvSpPr>
        <p:spPr>
          <a:xfrm>
            <a:off x="594360" y="2048256"/>
            <a:ext cx="1463040" cy="274320"/>
          </a:xfrm>
          <a:prstGeom prst="rect">
            <a:avLst/>
          </a:prstGeom>
          <a:noFill/>
        </p:spPr>
        <p:txBody>
          <a:bodyPr wrap="square">
            <a:spAutoFit/>
          </a:bodyPr>
          <a:lstStyle/>
          <a:p>
            <a:pPr algn="ctr"/>
            <a:r>
              <a:rPr sz="1100" b="1" dirty="0">
                <a:solidFill>
                  <a:srgbClr val="0A1930"/>
                </a:solidFill>
                <a:latin typeface="Aptos"/>
              </a:rPr>
              <a:t>Lead</a:t>
            </a:r>
          </a:p>
        </p:txBody>
      </p:sp>
      <p:sp>
        <p:nvSpPr>
          <p:cNvPr id="10" name="Rounded Rectangle 9"/>
          <p:cNvSpPr/>
          <p:nvPr/>
        </p:nvSpPr>
        <p:spPr>
          <a:xfrm>
            <a:off x="2441448" y="1828800"/>
            <a:ext cx="1645920" cy="777240"/>
          </a:xfrm>
          <a:prstGeom prst="roundRect">
            <a:avLst/>
          </a:prstGeom>
          <a:solidFill>
            <a:srgbClr val="F4F7FB"/>
          </a:solidFill>
          <a:ln>
            <a:solidFill>
              <a:srgbClr val="185CB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1" name="TextBox 10"/>
          <p:cNvSpPr txBox="1"/>
          <p:nvPr/>
        </p:nvSpPr>
        <p:spPr>
          <a:xfrm>
            <a:off x="2532888" y="2048256"/>
            <a:ext cx="1463040" cy="274320"/>
          </a:xfrm>
          <a:prstGeom prst="rect">
            <a:avLst/>
          </a:prstGeom>
          <a:noFill/>
        </p:spPr>
        <p:txBody>
          <a:bodyPr wrap="square">
            <a:spAutoFit/>
          </a:bodyPr>
          <a:lstStyle/>
          <a:p>
            <a:pPr algn="ctr"/>
            <a:r>
              <a:rPr sz="1100" b="1" dirty="0">
                <a:solidFill>
                  <a:srgbClr val="0A1930"/>
                </a:solidFill>
                <a:latin typeface="Aptos"/>
              </a:rPr>
              <a:t>Discovery</a:t>
            </a:r>
          </a:p>
        </p:txBody>
      </p:sp>
      <p:sp>
        <p:nvSpPr>
          <p:cNvPr id="12" name="Rounded Rectangle 11"/>
          <p:cNvSpPr/>
          <p:nvPr/>
        </p:nvSpPr>
        <p:spPr>
          <a:xfrm>
            <a:off x="4379976" y="1828800"/>
            <a:ext cx="1645920" cy="777240"/>
          </a:xfrm>
          <a:prstGeom prst="roundRect">
            <a:avLst/>
          </a:prstGeom>
          <a:solidFill>
            <a:srgbClr val="F4F7FB"/>
          </a:solidFill>
          <a:ln>
            <a:solidFill>
              <a:srgbClr val="185CB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3" name="TextBox 12"/>
          <p:cNvSpPr txBox="1"/>
          <p:nvPr/>
        </p:nvSpPr>
        <p:spPr>
          <a:xfrm>
            <a:off x="4471416" y="2048256"/>
            <a:ext cx="1463040" cy="274320"/>
          </a:xfrm>
          <a:prstGeom prst="rect">
            <a:avLst/>
          </a:prstGeom>
          <a:noFill/>
        </p:spPr>
        <p:txBody>
          <a:bodyPr wrap="square">
            <a:spAutoFit/>
          </a:bodyPr>
          <a:lstStyle/>
          <a:p>
            <a:pPr algn="ctr"/>
            <a:r>
              <a:rPr sz="1100" b="1" dirty="0">
                <a:solidFill>
                  <a:srgbClr val="0A1930"/>
                </a:solidFill>
                <a:latin typeface="Aptos"/>
              </a:rPr>
              <a:t>Assessment</a:t>
            </a:r>
          </a:p>
        </p:txBody>
      </p:sp>
      <p:sp>
        <p:nvSpPr>
          <p:cNvPr id="14" name="Rounded Rectangle 13"/>
          <p:cNvSpPr/>
          <p:nvPr/>
        </p:nvSpPr>
        <p:spPr>
          <a:xfrm>
            <a:off x="6318504" y="1828800"/>
            <a:ext cx="1645920" cy="777240"/>
          </a:xfrm>
          <a:prstGeom prst="roundRect">
            <a:avLst/>
          </a:prstGeom>
          <a:solidFill>
            <a:srgbClr val="F4F7FB"/>
          </a:solidFill>
          <a:ln>
            <a:solidFill>
              <a:srgbClr val="185CB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5" name="TextBox 14"/>
          <p:cNvSpPr txBox="1"/>
          <p:nvPr/>
        </p:nvSpPr>
        <p:spPr>
          <a:xfrm>
            <a:off x="6409944" y="2048256"/>
            <a:ext cx="1463040" cy="274320"/>
          </a:xfrm>
          <a:prstGeom prst="rect">
            <a:avLst/>
          </a:prstGeom>
          <a:noFill/>
        </p:spPr>
        <p:txBody>
          <a:bodyPr wrap="square">
            <a:spAutoFit/>
          </a:bodyPr>
          <a:lstStyle/>
          <a:p>
            <a:pPr algn="ctr"/>
            <a:r>
              <a:rPr sz="1100" b="1" dirty="0">
                <a:solidFill>
                  <a:srgbClr val="0A1930"/>
                </a:solidFill>
                <a:latin typeface="Aptos"/>
              </a:rPr>
              <a:t>Recommendation</a:t>
            </a:r>
          </a:p>
        </p:txBody>
      </p:sp>
      <p:sp>
        <p:nvSpPr>
          <p:cNvPr id="16" name="Rounded Rectangle 15"/>
          <p:cNvSpPr/>
          <p:nvPr/>
        </p:nvSpPr>
        <p:spPr>
          <a:xfrm>
            <a:off x="8257032" y="1828800"/>
            <a:ext cx="1645920" cy="777240"/>
          </a:xfrm>
          <a:prstGeom prst="roundRect">
            <a:avLst/>
          </a:prstGeom>
          <a:solidFill>
            <a:srgbClr val="F4F7FB"/>
          </a:solidFill>
          <a:ln>
            <a:solidFill>
              <a:srgbClr val="185CB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7" name="TextBox 16"/>
          <p:cNvSpPr txBox="1"/>
          <p:nvPr/>
        </p:nvSpPr>
        <p:spPr>
          <a:xfrm>
            <a:off x="8348472" y="2048256"/>
            <a:ext cx="1463040" cy="274320"/>
          </a:xfrm>
          <a:prstGeom prst="rect">
            <a:avLst/>
          </a:prstGeom>
          <a:noFill/>
        </p:spPr>
        <p:txBody>
          <a:bodyPr wrap="square">
            <a:spAutoFit/>
          </a:bodyPr>
          <a:lstStyle/>
          <a:p>
            <a:pPr algn="ctr"/>
            <a:r>
              <a:rPr sz="1100" b="1" dirty="0">
                <a:solidFill>
                  <a:srgbClr val="0A1930"/>
                </a:solidFill>
                <a:latin typeface="Aptos"/>
              </a:rPr>
              <a:t>Proposal</a:t>
            </a:r>
          </a:p>
        </p:txBody>
      </p:sp>
      <p:sp>
        <p:nvSpPr>
          <p:cNvPr id="18" name="Rounded Rectangle 17"/>
          <p:cNvSpPr/>
          <p:nvPr/>
        </p:nvSpPr>
        <p:spPr>
          <a:xfrm>
            <a:off x="10195560" y="1828800"/>
            <a:ext cx="1645920" cy="777240"/>
          </a:xfrm>
          <a:prstGeom prst="roundRect">
            <a:avLst/>
          </a:prstGeom>
          <a:solidFill>
            <a:srgbClr val="F4F7FB"/>
          </a:solidFill>
          <a:ln>
            <a:solidFill>
              <a:srgbClr val="185CB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9" name="TextBox 18"/>
          <p:cNvSpPr txBox="1"/>
          <p:nvPr/>
        </p:nvSpPr>
        <p:spPr>
          <a:xfrm>
            <a:off x="10287000" y="2048256"/>
            <a:ext cx="1463040" cy="274320"/>
          </a:xfrm>
          <a:prstGeom prst="rect">
            <a:avLst/>
          </a:prstGeom>
          <a:noFill/>
        </p:spPr>
        <p:txBody>
          <a:bodyPr wrap="square">
            <a:spAutoFit/>
          </a:bodyPr>
          <a:lstStyle/>
          <a:p>
            <a:pPr algn="ctr"/>
            <a:r>
              <a:rPr sz="1100" b="1" dirty="0">
                <a:solidFill>
                  <a:srgbClr val="0A1930"/>
                </a:solidFill>
                <a:latin typeface="Aptos"/>
              </a:rPr>
              <a:t>Contract</a:t>
            </a:r>
          </a:p>
        </p:txBody>
      </p:sp>
      <p:sp>
        <p:nvSpPr>
          <p:cNvPr id="20" name="Rounded Rectangle 19"/>
          <p:cNvSpPr/>
          <p:nvPr/>
        </p:nvSpPr>
        <p:spPr>
          <a:xfrm>
            <a:off x="502920" y="3657600"/>
            <a:ext cx="1645920" cy="777240"/>
          </a:xfrm>
          <a:prstGeom prst="roundRect">
            <a:avLst/>
          </a:prstGeom>
          <a:solidFill>
            <a:srgbClr val="F4F7FB"/>
          </a:solidFill>
          <a:ln>
            <a:solidFill>
              <a:srgbClr val="185CB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21" name="TextBox 20"/>
          <p:cNvSpPr txBox="1"/>
          <p:nvPr/>
        </p:nvSpPr>
        <p:spPr>
          <a:xfrm>
            <a:off x="594360" y="3877056"/>
            <a:ext cx="1463040" cy="274320"/>
          </a:xfrm>
          <a:prstGeom prst="rect">
            <a:avLst/>
          </a:prstGeom>
          <a:noFill/>
        </p:spPr>
        <p:txBody>
          <a:bodyPr wrap="square">
            <a:spAutoFit/>
          </a:bodyPr>
          <a:lstStyle/>
          <a:p>
            <a:pPr algn="ctr"/>
            <a:r>
              <a:rPr sz="1100" b="1" dirty="0">
                <a:solidFill>
                  <a:srgbClr val="0A1930"/>
                </a:solidFill>
                <a:latin typeface="Aptos"/>
              </a:rPr>
              <a:t>Implementation</a:t>
            </a:r>
          </a:p>
        </p:txBody>
      </p:sp>
      <p:sp>
        <p:nvSpPr>
          <p:cNvPr id="22" name="Rounded Rectangle 21"/>
          <p:cNvSpPr/>
          <p:nvPr/>
        </p:nvSpPr>
        <p:spPr>
          <a:xfrm>
            <a:off x="2441448" y="3657600"/>
            <a:ext cx="1645920" cy="777240"/>
          </a:xfrm>
          <a:prstGeom prst="roundRect">
            <a:avLst/>
          </a:prstGeom>
          <a:solidFill>
            <a:srgbClr val="F4F7FB"/>
          </a:solidFill>
          <a:ln>
            <a:solidFill>
              <a:srgbClr val="185CB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23" name="TextBox 22"/>
          <p:cNvSpPr txBox="1"/>
          <p:nvPr/>
        </p:nvSpPr>
        <p:spPr>
          <a:xfrm>
            <a:off x="2532888" y="3877056"/>
            <a:ext cx="1463040" cy="274320"/>
          </a:xfrm>
          <a:prstGeom prst="rect">
            <a:avLst/>
          </a:prstGeom>
          <a:noFill/>
        </p:spPr>
        <p:txBody>
          <a:bodyPr wrap="square">
            <a:spAutoFit/>
          </a:bodyPr>
          <a:lstStyle/>
          <a:p>
            <a:pPr algn="ctr"/>
            <a:r>
              <a:rPr sz="1100" b="1" dirty="0">
                <a:solidFill>
                  <a:srgbClr val="0A1930"/>
                </a:solidFill>
                <a:latin typeface="Aptos"/>
              </a:rPr>
              <a:t>Support</a:t>
            </a:r>
          </a:p>
        </p:txBody>
      </p:sp>
      <p:sp>
        <p:nvSpPr>
          <p:cNvPr id="24" name="Rounded Rectangle 23"/>
          <p:cNvSpPr/>
          <p:nvPr/>
        </p:nvSpPr>
        <p:spPr>
          <a:xfrm>
            <a:off x="4379976" y="3657600"/>
            <a:ext cx="1645920" cy="777240"/>
          </a:xfrm>
          <a:prstGeom prst="roundRect">
            <a:avLst/>
          </a:prstGeom>
          <a:solidFill>
            <a:srgbClr val="F4F7FB"/>
          </a:solidFill>
          <a:ln>
            <a:solidFill>
              <a:srgbClr val="185CB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25" name="TextBox 24"/>
          <p:cNvSpPr txBox="1"/>
          <p:nvPr/>
        </p:nvSpPr>
        <p:spPr>
          <a:xfrm>
            <a:off x="4471416" y="3877056"/>
            <a:ext cx="1463040" cy="274320"/>
          </a:xfrm>
          <a:prstGeom prst="rect">
            <a:avLst/>
          </a:prstGeom>
          <a:noFill/>
        </p:spPr>
        <p:txBody>
          <a:bodyPr wrap="square">
            <a:spAutoFit/>
          </a:bodyPr>
          <a:lstStyle/>
          <a:p>
            <a:pPr algn="ctr"/>
            <a:r>
              <a:rPr sz="1100" b="1" dirty="0">
                <a:solidFill>
                  <a:srgbClr val="0A1930"/>
                </a:solidFill>
                <a:latin typeface="Aptos"/>
              </a:rPr>
              <a:t>Automation</a:t>
            </a:r>
          </a:p>
        </p:txBody>
      </p:sp>
      <p:sp>
        <p:nvSpPr>
          <p:cNvPr id="26" name="Rounded Rectangle 25"/>
          <p:cNvSpPr/>
          <p:nvPr/>
        </p:nvSpPr>
        <p:spPr>
          <a:xfrm>
            <a:off x="6318504" y="3657600"/>
            <a:ext cx="1645920" cy="777240"/>
          </a:xfrm>
          <a:prstGeom prst="roundRect">
            <a:avLst/>
          </a:prstGeom>
          <a:solidFill>
            <a:srgbClr val="F4F7FB"/>
          </a:solidFill>
          <a:ln>
            <a:solidFill>
              <a:srgbClr val="185CB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27" name="TextBox 26"/>
          <p:cNvSpPr txBox="1"/>
          <p:nvPr/>
        </p:nvSpPr>
        <p:spPr>
          <a:xfrm>
            <a:off x="6409944" y="3877056"/>
            <a:ext cx="1463040" cy="274320"/>
          </a:xfrm>
          <a:prstGeom prst="rect">
            <a:avLst/>
          </a:prstGeom>
          <a:noFill/>
        </p:spPr>
        <p:txBody>
          <a:bodyPr wrap="square">
            <a:spAutoFit/>
          </a:bodyPr>
          <a:lstStyle/>
          <a:p>
            <a:pPr algn="ctr"/>
            <a:r>
              <a:rPr sz="1100" b="1" dirty="0">
                <a:solidFill>
                  <a:srgbClr val="0A1930"/>
                </a:solidFill>
                <a:latin typeface="Aptos"/>
              </a:rPr>
              <a:t>Security</a:t>
            </a:r>
          </a:p>
        </p:txBody>
      </p:sp>
      <p:sp>
        <p:nvSpPr>
          <p:cNvPr id="28" name="Rounded Rectangle 27"/>
          <p:cNvSpPr/>
          <p:nvPr/>
        </p:nvSpPr>
        <p:spPr>
          <a:xfrm>
            <a:off x="8257032" y="3657600"/>
            <a:ext cx="1645920" cy="777240"/>
          </a:xfrm>
          <a:prstGeom prst="roundRect">
            <a:avLst/>
          </a:prstGeom>
          <a:solidFill>
            <a:srgbClr val="F4F7FB"/>
          </a:solidFill>
          <a:ln>
            <a:solidFill>
              <a:srgbClr val="185CB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29" name="TextBox 28"/>
          <p:cNvSpPr txBox="1"/>
          <p:nvPr/>
        </p:nvSpPr>
        <p:spPr>
          <a:xfrm>
            <a:off x="8348472" y="3877056"/>
            <a:ext cx="1463040" cy="274320"/>
          </a:xfrm>
          <a:prstGeom prst="rect">
            <a:avLst/>
          </a:prstGeom>
          <a:noFill/>
        </p:spPr>
        <p:txBody>
          <a:bodyPr wrap="square">
            <a:spAutoFit/>
          </a:bodyPr>
          <a:lstStyle/>
          <a:p>
            <a:pPr algn="ctr"/>
            <a:r>
              <a:rPr sz="1100" b="1" dirty="0">
                <a:solidFill>
                  <a:srgbClr val="0A1930"/>
                </a:solidFill>
                <a:latin typeface="Aptos"/>
              </a:rPr>
              <a:t>Cloud</a:t>
            </a:r>
          </a:p>
        </p:txBody>
      </p:sp>
      <p:sp>
        <p:nvSpPr>
          <p:cNvPr id="30" name="Rounded Rectangle 29"/>
          <p:cNvSpPr/>
          <p:nvPr/>
        </p:nvSpPr>
        <p:spPr>
          <a:xfrm>
            <a:off x="10195560" y="3657600"/>
            <a:ext cx="1645920" cy="777240"/>
          </a:xfrm>
          <a:prstGeom prst="roundRect">
            <a:avLst/>
          </a:prstGeom>
          <a:solidFill>
            <a:srgbClr val="F4F7FB"/>
          </a:solidFill>
          <a:ln>
            <a:solidFill>
              <a:srgbClr val="185CB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31" name="TextBox 30"/>
          <p:cNvSpPr txBox="1"/>
          <p:nvPr/>
        </p:nvSpPr>
        <p:spPr>
          <a:xfrm>
            <a:off x="10287000" y="3877056"/>
            <a:ext cx="1463040" cy="274320"/>
          </a:xfrm>
          <a:prstGeom prst="rect">
            <a:avLst/>
          </a:prstGeom>
          <a:noFill/>
        </p:spPr>
        <p:txBody>
          <a:bodyPr wrap="square">
            <a:spAutoFit/>
          </a:bodyPr>
          <a:lstStyle/>
          <a:p>
            <a:pPr algn="ctr"/>
            <a:r>
              <a:rPr sz="1100" b="1" dirty="0">
                <a:solidFill>
                  <a:srgbClr val="0A1930"/>
                </a:solidFill>
                <a:latin typeface="Aptos"/>
              </a:rPr>
              <a:t>Partnership</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pic>
        <p:nvPicPr>
          <p:cNvPr id="3" name="Picture 2" descr="Zovente_logo_150x150(1).png"/>
          <p:cNvPicPr>
            <a:picLocks noChangeAspect="1"/>
          </p:cNvPicPr>
          <p:nvPr/>
        </p:nvPicPr>
        <p:blipFill>
          <a:blip r:embed="rId2"/>
          <a:stretch>
            <a:fillRect/>
          </a:stretch>
        </p:blipFill>
        <p:spPr>
          <a:xfrm>
            <a:off x="502920" y="256032"/>
            <a:ext cx="1143000" cy="1143000"/>
          </a:xfrm>
          <a:prstGeom prst="rect">
            <a:avLst/>
          </a:prstGeom>
        </p:spPr>
      </p:pic>
      <p:sp>
        <p:nvSpPr>
          <p:cNvPr id="4" name="TextBox 3"/>
          <p:cNvSpPr txBox="1"/>
          <p:nvPr/>
        </p:nvSpPr>
        <p:spPr>
          <a:xfrm>
            <a:off x="594360" y="932688"/>
            <a:ext cx="10881360" cy="502920"/>
          </a:xfrm>
          <a:prstGeom prst="rect">
            <a:avLst/>
          </a:prstGeom>
          <a:noFill/>
        </p:spPr>
        <p:txBody>
          <a:bodyPr wrap="square">
            <a:spAutoFit/>
          </a:bodyPr>
          <a:lstStyle/>
          <a:p>
            <a:pPr algn="l"/>
            <a:r>
              <a:rPr sz="2700" b="1" dirty="0">
                <a:solidFill>
                  <a:srgbClr val="0A1930"/>
                </a:solidFill>
                <a:latin typeface="Aptos"/>
              </a:rPr>
              <a:t>Go-To-Market Strategy</a:t>
            </a:r>
          </a:p>
        </p:txBody>
      </p:sp>
      <p:sp>
        <p:nvSpPr>
          <p:cNvPr id="5" name="TextBox 4"/>
          <p:cNvSpPr txBox="1"/>
          <p:nvPr/>
        </p:nvSpPr>
        <p:spPr>
          <a:xfrm>
            <a:off x="612648" y="1453896"/>
            <a:ext cx="10515600" cy="347472"/>
          </a:xfrm>
          <a:prstGeom prst="rect">
            <a:avLst/>
          </a:prstGeom>
          <a:noFill/>
        </p:spPr>
        <p:txBody>
          <a:bodyPr wrap="square">
            <a:spAutoFit/>
          </a:bodyPr>
          <a:lstStyle/>
          <a:p>
            <a:pPr algn="l"/>
            <a:r>
              <a:rPr sz="1100" b="0" dirty="0">
                <a:solidFill>
                  <a:srgbClr val="5B6C82"/>
                </a:solidFill>
                <a:latin typeface="Aptos"/>
              </a:rPr>
              <a:t>Phase 1 focus: Charlotte and surrounding market</a:t>
            </a:r>
          </a:p>
        </p:txBody>
      </p:sp>
      <p:sp>
        <p:nvSpPr>
          <p:cNvPr id="6" name="TextBox 5"/>
          <p:cNvSpPr txBox="1"/>
          <p:nvPr/>
        </p:nvSpPr>
        <p:spPr>
          <a:xfrm>
            <a:off x="594360" y="6510528"/>
            <a:ext cx="4572000" cy="164592"/>
          </a:xfrm>
          <a:prstGeom prst="rect">
            <a:avLst/>
          </a:prstGeom>
          <a:noFill/>
        </p:spPr>
        <p:txBody>
          <a:bodyPr wrap="square">
            <a:spAutoFit/>
          </a:bodyPr>
          <a:lstStyle/>
          <a:p>
            <a:pPr algn="l"/>
            <a:r>
              <a:rPr sz="700" b="1" dirty="0">
                <a:solidFill>
                  <a:srgbClr val="5B6C82"/>
                </a:solidFill>
                <a:latin typeface="Aptos"/>
              </a:rPr>
              <a:t>ZORVENTE TECHNOLOGY GROUP LLC</a:t>
            </a:r>
          </a:p>
        </p:txBody>
      </p:sp>
      <p:sp>
        <p:nvSpPr>
          <p:cNvPr id="7" name="TextBox 6"/>
          <p:cNvSpPr txBox="1"/>
          <p:nvPr/>
        </p:nvSpPr>
        <p:spPr>
          <a:xfrm>
            <a:off x="11064240" y="6510528"/>
            <a:ext cx="411480" cy="164592"/>
          </a:xfrm>
          <a:prstGeom prst="rect">
            <a:avLst/>
          </a:prstGeom>
          <a:noFill/>
        </p:spPr>
        <p:txBody>
          <a:bodyPr wrap="square">
            <a:spAutoFit/>
          </a:bodyPr>
          <a:lstStyle/>
          <a:p>
            <a:pPr algn="r"/>
            <a:r>
              <a:rPr sz="700" b="0" dirty="0">
                <a:solidFill>
                  <a:srgbClr val="5B6C82"/>
                </a:solidFill>
                <a:latin typeface="Aptos"/>
              </a:rPr>
              <a:t>14</a:t>
            </a:r>
          </a:p>
        </p:txBody>
      </p:sp>
      <p:sp>
        <p:nvSpPr>
          <p:cNvPr id="8" name="Rounded Rectangle 7"/>
          <p:cNvSpPr/>
          <p:nvPr/>
        </p:nvSpPr>
        <p:spPr>
          <a:xfrm>
            <a:off x="640080" y="1783080"/>
            <a:ext cx="5257800" cy="182880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9" name="TextBox 8"/>
          <p:cNvSpPr txBox="1"/>
          <p:nvPr/>
        </p:nvSpPr>
        <p:spPr>
          <a:xfrm>
            <a:off x="841247" y="1947672"/>
            <a:ext cx="4855464" cy="320040"/>
          </a:xfrm>
          <a:prstGeom prst="rect">
            <a:avLst/>
          </a:prstGeom>
          <a:noFill/>
        </p:spPr>
        <p:txBody>
          <a:bodyPr wrap="square">
            <a:spAutoFit/>
          </a:bodyPr>
          <a:lstStyle/>
          <a:p>
            <a:pPr algn="l"/>
            <a:r>
              <a:rPr sz="1400" b="1" dirty="0">
                <a:solidFill>
                  <a:srgbClr val="185CBE"/>
                </a:solidFill>
                <a:latin typeface="Aptos"/>
              </a:rPr>
              <a:t>Direct Outreach</a:t>
            </a:r>
          </a:p>
        </p:txBody>
      </p:sp>
      <p:sp>
        <p:nvSpPr>
          <p:cNvPr id="10" name="TextBox 9"/>
          <p:cNvSpPr txBox="1"/>
          <p:nvPr/>
        </p:nvSpPr>
        <p:spPr>
          <a:xfrm>
            <a:off x="841247" y="2350008"/>
            <a:ext cx="4855464" cy="1115568"/>
          </a:xfrm>
          <a:prstGeom prst="rect">
            <a:avLst/>
          </a:prstGeom>
          <a:noFill/>
        </p:spPr>
        <p:txBody>
          <a:bodyPr wrap="square">
            <a:spAutoFit/>
          </a:bodyPr>
          <a:lstStyle/>
          <a:p>
            <a:pPr algn="l"/>
            <a:r>
              <a:rPr sz="1050" b="0" dirty="0">
                <a:solidFill>
                  <a:srgbClr val="1C2839"/>
                </a:solidFill>
                <a:latin typeface="Aptos"/>
              </a:rPr>
              <a:t>Business letters • Email • Phone • Local networking</a:t>
            </a:r>
          </a:p>
        </p:txBody>
      </p:sp>
      <p:sp>
        <p:nvSpPr>
          <p:cNvPr id="11" name="Rounded Rectangle 10"/>
          <p:cNvSpPr/>
          <p:nvPr/>
        </p:nvSpPr>
        <p:spPr>
          <a:xfrm>
            <a:off x="6263640" y="1783080"/>
            <a:ext cx="5257800" cy="182880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2" name="TextBox 11"/>
          <p:cNvSpPr txBox="1"/>
          <p:nvPr/>
        </p:nvSpPr>
        <p:spPr>
          <a:xfrm>
            <a:off x="6464808" y="1947672"/>
            <a:ext cx="4855464" cy="320040"/>
          </a:xfrm>
          <a:prstGeom prst="rect">
            <a:avLst/>
          </a:prstGeom>
          <a:noFill/>
        </p:spPr>
        <p:txBody>
          <a:bodyPr wrap="square">
            <a:spAutoFit/>
          </a:bodyPr>
          <a:lstStyle/>
          <a:p>
            <a:pPr algn="l"/>
            <a:r>
              <a:rPr sz="1400" b="1" dirty="0">
                <a:solidFill>
                  <a:srgbClr val="185CBE"/>
                </a:solidFill>
                <a:latin typeface="Aptos"/>
              </a:rPr>
              <a:t>Digital</a:t>
            </a:r>
          </a:p>
        </p:txBody>
      </p:sp>
      <p:sp>
        <p:nvSpPr>
          <p:cNvPr id="13" name="TextBox 12"/>
          <p:cNvSpPr txBox="1"/>
          <p:nvPr/>
        </p:nvSpPr>
        <p:spPr>
          <a:xfrm>
            <a:off x="6464808" y="2350008"/>
            <a:ext cx="4855464" cy="1115568"/>
          </a:xfrm>
          <a:prstGeom prst="rect">
            <a:avLst/>
          </a:prstGeom>
          <a:noFill/>
        </p:spPr>
        <p:txBody>
          <a:bodyPr wrap="square">
            <a:spAutoFit/>
          </a:bodyPr>
          <a:lstStyle/>
          <a:p>
            <a:pPr algn="l"/>
            <a:r>
              <a:rPr sz="1050" b="0" dirty="0">
                <a:solidFill>
                  <a:srgbClr val="1C2839"/>
                </a:solidFill>
                <a:latin typeface="Aptos"/>
              </a:rPr>
              <a:t>Website • Search • Social • Educational content • YouTube • Online consultations</a:t>
            </a:r>
          </a:p>
        </p:txBody>
      </p:sp>
      <p:sp>
        <p:nvSpPr>
          <p:cNvPr id="14" name="Rounded Rectangle 13"/>
          <p:cNvSpPr/>
          <p:nvPr/>
        </p:nvSpPr>
        <p:spPr>
          <a:xfrm>
            <a:off x="640080" y="3931920"/>
            <a:ext cx="5257800" cy="182880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5" name="TextBox 14"/>
          <p:cNvSpPr txBox="1"/>
          <p:nvPr/>
        </p:nvSpPr>
        <p:spPr>
          <a:xfrm>
            <a:off x="841247" y="4096511"/>
            <a:ext cx="4855464" cy="320040"/>
          </a:xfrm>
          <a:prstGeom prst="rect">
            <a:avLst/>
          </a:prstGeom>
          <a:noFill/>
        </p:spPr>
        <p:txBody>
          <a:bodyPr wrap="square">
            <a:spAutoFit/>
          </a:bodyPr>
          <a:lstStyle/>
          <a:p>
            <a:pPr algn="l"/>
            <a:r>
              <a:rPr sz="1400" b="1" dirty="0">
                <a:solidFill>
                  <a:srgbClr val="185CBE"/>
                </a:solidFill>
                <a:latin typeface="Aptos"/>
              </a:rPr>
              <a:t>Partnerships</a:t>
            </a:r>
          </a:p>
        </p:txBody>
      </p:sp>
      <p:sp>
        <p:nvSpPr>
          <p:cNvPr id="16" name="TextBox 15"/>
          <p:cNvSpPr txBox="1"/>
          <p:nvPr/>
        </p:nvSpPr>
        <p:spPr>
          <a:xfrm>
            <a:off x="841247" y="4498848"/>
            <a:ext cx="4855464" cy="1115568"/>
          </a:xfrm>
          <a:prstGeom prst="rect">
            <a:avLst/>
          </a:prstGeom>
          <a:noFill/>
        </p:spPr>
        <p:txBody>
          <a:bodyPr wrap="square">
            <a:spAutoFit/>
          </a:bodyPr>
          <a:lstStyle/>
          <a:p>
            <a:pPr algn="l"/>
            <a:r>
              <a:rPr sz="1050" b="0" dirty="0">
                <a:solidFill>
                  <a:srgbClr val="1C2839"/>
                </a:solidFill>
                <a:latin typeface="Aptos"/>
              </a:rPr>
              <a:t>Consultants • Accountants • Attorneys • Real estate • Business organizations • Vendors</a:t>
            </a:r>
          </a:p>
        </p:txBody>
      </p:sp>
      <p:sp>
        <p:nvSpPr>
          <p:cNvPr id="17" name="Rounded Rectangle 16"/>
          <p:cNvSpPr/>
          <p:nvPr/>
        </p:nvSpPr>
        <p:spPr>
          <a:xfrm>
            <a:off x="6263640" y="3931920"/>
            <a:ext cx="5257800" cy="182880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8" name="TextBox 17"/>
          <p:cNvSpPr txBox="1"/>
          <p:nvPr/>
        </p:nvSpPr>
        <p:spPr>
          <a:xfrm>
            <a:off x="6464808" y="4096511"/>
            <a:ext cx="4855464" cy="320040"/>
          </a:xfrm>
          <a:prstGeom prst="rect">
            <a:avLst/>
          </a:prstGeom>
          <a:noFill/>
        </p:spPr>
        <p:txBody>
          <a:bodyPr wrap="square">
            <a:spAutoFit/>
          </a:bodyPr>
          <a:lstStyle/>
          <a:p>
            <a:pPr algn="l"/>
            <a:r>
              <a:rPr sz="1400" b="1" dirty="0">
                <a:solidFill>
                  <a:srgbClr val="185CBE"/>
                </a:solidFill>
                <a:latin typeface="Aptos"/>
              </a:rPr>
              <a:t>Community</a:t>
            </a:r>
          </a:p>
        </p:txBody>
      </p:sp>
      <p:sp>
        <p:nvSpPr>
          <p:cNvPr id="19" name="TextBox 18"/>
          <p:cNvSpPr txBox="1"/>
          <p:nvPr/>
        </p:nvSpPr>
        <p:spPr>
          <a:xfrm>
            <a:off x="6464808" y="4498848"/>
            <a:ext cx="4855464" cy="1115568"/>
          </a:xfrm>
          <a:prstGeom prst="rect">
            <a:avLst/>
          </a:prstGeom>
          <a:noFill/>
        </p:spPr>
        <p:txBody>
          <a:bodyPr wrap="square">
            <a:spAutoFit/>
          </a:bodyPr>
          <a:lstStyle/>
          <a:p>
            <a:pPr algn="l"/>
            <a:r>
              <a:rPr sz="1050" b="0" dirty="0">
                <a:solidFill>
                  <a:srgbClr val="1C2839"/>
                </a:solidFill>
                <a:latin typeface="Aptos"/>
              </a:rPr>
              <a:t>Charlotte organizations • Entrepreneur programs • Startup programs • Competitions • Networking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pic>
        <p:nvPicPr>
          <p:cNvPr id="3" name="Picture 2" descr="Zovente_logo_150x150(1).png"/>
          <p:cNvPicPr>
            <a:picLocks noChangeAspect="1"/>
          </p:cNvPicPr>
          <p:nvPr/>
        </p:nvPicPr>
        <p:blipFill>
          <a:blip r:embed="rId2"/>
          <a:stretch>
            <a:fillRect/>
          </a:stretch>
        </p:blipFill>
        <p:spPr>
          <a:xfrm>
            <a:off x="502920" y="256032"/>
            <a:ext cx="1143000" cy="1143000"/>
          </a:xfrm>
          <a:prstGeom prst="rect">
            <a:avLst/>
          </a:prstGeom>
        </p:spPr>
      </p:pic>
      <p:sp>
        <p:nvSpPr>
          <p:cNvPr id="4" name="TextBox 3"/>
          <p:cNvSpPr txBox="1"/>
          <p:nvPr/>
        </p:nvSpPr>
        <p:spPr>
          <a:xfrm>
            <a:off x="594360" y="932688"/>
            <a:ext cx="10881360" cy="502920"/>
          </a:xfrm>
          <a:prstGeom prst="rect">
            <a:avLst/>
          </a:prstGeom>
          <a:noFill/>
        </p:spPr>
        <p:txBody>
          <a:bodyPr wrap="square">
            <a:spAutoFit/>
          </a:bodyPr>
          <a:lstStyle/>
          <a:p>
            <a:pPr algn="l"/>
            <a:r>
              <a:rPr sz="2700" b="1" dirty="0">
                <a:solidFill>
                  <a:srgbClr val="0A1930"/>
                </a:solidFill>
                <a:latin typeface="Aptos"/>
              </a:rPr>
              <a:t>Industry Expansion</a:t>
            </a:r>
          </a:p>
        </p:txBody>
      </p:sp>
      <p:sp>
        <p:nvSpPr>
          <p:cNvPr id="5" name="TextBox 4"/>
          <p:cNvSpPr txBox="1"/>
          <p:nvPr/>
        </p:nvSpPr>
        <p:spPr>
          <a:xfrm>
            <a:off x="612648" y="1453896"/>
            <a:ext cx="10515600" cy="347472"/>
          </a:xfrm>
          <a:prstGeom prst="rect">
            <a:avLst/>
          </a:prstGeom>
          <a:noFill/>
        </p:spPr>
        <p:txBody>
          <a:bodyPr wrap="square">
            <a:spAutoFit/>
          </a:bodyPr>
          <a:lstStyle/>
          <a:p>
            <a:pPr algn="l"/>
            <a:r>
              <a:rPr sz="1100" b="0" dirty="0">
                <a:solidFill>
                  <a:srgbClr val="5B6C82"/>
                </a:solidFill>
                <a:latin typeface="Aptos"/>
              </a:rPr>
              <a:t>Replicate packaged solutions across high-need verticals</a:t>
            </a:r>
          </a:p>
        </p:txBody>
      </p:sp>
      <p:sp>
        <p:nvSpPr>
          <p:cNvPr id="6" name="TextBox 5"/>
          <p:cNvSpPr txBox="1"/>
          <p:nvPr/>
        </p:nvSpPr>
        <p:spPr>
          <a:xfrm>
            <a:off x="594360" y="6510528"/>
            <a:ext cx="4572000" cy="164592"/>
          </a:xfrm>
          <a:prstGeom prst="rect">
            <a:avLst/>
          </a:prstGeom>
          <a:noFill/>
        </p:spPr>
        <p:txBody>
          <a:bodyPr wrap="square">
            <a:spAutoFit/>
          </a:bodyPr>
          <a:lstStyle/>
          <a:p>
            <a:pPr algn="l"/>
            <a:r>
              <a:rPr sz="700" b="1" dirty="0">
                <a:solidFill>
                  <a:srgbClr val="5B6C82"/>
                </a:solidFill>
                <a:latin typeface="Aptos"/>
              </a:rPr>
              <a:t>ZORVENTE TECHNOLOGY GROUP LLC</a:t>
            </a:r>
          </a:p>
        </p:txBody>
      </p:sp>
      <p:sp>
        <p:nvSpPr>
          <p:cNvPr id="7" name="TextBox 6"/>
          <p:cNvSpPr txBox="1"/>
          <p:nvPr/>
        </p:nvSpPr>
        <p:spPr>
          <a:xfrm>
            <a:off x="11064240" y="6510528"/>
            <a:ext cx="411480" cy="164592"/>
          </a:xfrm>
          <a:prstGeom prst="rect">
            <a:avLst/>
          </a:prstGeom>
          <a:noFill/>
        </p:spPr>
        <p:txBody>
          <a:bodyPr wrap="square">
            <a:spAutoFit/>
          </a:bodyPr>
          <a:lstStyle/>
          <a:p>
            <a:pPr algn="r"/>
            <a:r>
              <a:rPr sz="700" b="0" dirty="0">
                <a:solidFill>
                  <a:srgbClr val="5B6C82"/>
                </a:solidFill>
                <a:latin typeface="Aptos"/>
              </a:rPr>
              <a:t>15</a:t>
            </a:r>
          </a:p>
        </p:txBody>
      </p:sp>
      <p:sp>
        <p:nvSpPr>
          <p:cNvPr id="8" name="Rounded Rectangle 7"/>
          <p:cNvSpPr/>
          <p:nvPr/>
        </p:nvSpPr>
        <p:spPr>
          <a:xfrm>
            <a:off x="594360" y="1737360"/>
            <a:ext cx="3429000" cy="178308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9" name="TextBox 8"/>
          <p:cNvSpPr txBox="1"/>
          <p:nvPr/>
        </p:nvSpPr>
        <p:spPr>
          <a:xfrm>
            <a:off x="795528" y="1901952"/>
            <a:ext cx="3026664" cy="320040"/>
          </a:xfrm>
          <a:prstGeom prst="rect">
            <a:avLst/>
          </a:prstGeom>
          <a:noFill/>
        </p:spPr>
        <p:txBody>
          <a:bodyPr wrap="square">
            <a:spAutoFit/>
          </a:bodyPr>
          <a:lstStyle/>
          <a:p>
            <a:pPr algn="l"/>
            <a:r>
              <a:rPr sz="1400" b="1" dirty="0">
                <a:solidFill>
                  <a:srgbClr val="185CBE"/>
                </a:solidFill>
                <a:latin typeface="Aptos"/>
              </a:rPr>
              <a:t>Legal</a:t>
            </a:r>
          </a:p>
        </p:txBody>
      </p:sp>
      <p:sp>
        <p:nvSpPr>
          <p:cNvPr id="10" name="TextBox 9"/>
          <p:cNvSpPr txBox="1"/>
          <p:nvPr/>
        </p:nvSpPr>
        <p:spPr>
          <a:xfrm>
            <a:off x="795528" y="2304288"/>
            <a:ext cx="3026664" cy="1069848"/>
          </a:xfrm>
          <a:prstGeom prst="rect">
            <a:avLst/>
          </a:prstGeom>
          <a:noFill/>
        </p:spPr>
        <p:txBody>
          <a:bodyPr wrap="square">
            <a:spAutoFit/>
          </a:bodyPr>
          <a:lstStyle/>
          <a:p>
            <a:pPr algn="l"/>
            <a:r>
              <a:rPr sz="1050" b="0" dirty="0">
                <a:solidFill>
                  <a:srgbClr val="1C2839"/>
                </a:solidFill>
                <a:latin typeface="Aptos"/>
              </a:rPr>
              <a:t>Technology + cybersecurity + document workflows + automation</a:t>
            </a:r>
          </a:p>
        </p:txBody>
      </p:sp>
      <p:sp>
        <p:nvSpPr>
          <p:cNvPr id="11" name="Rounded Rectangle 10"/>
          <p:cNvSpPr/>
          <p:nvPr/>
        </p:nvSpPr>
        <p:spPr>
          <a:xfrm>
            <a:off x="4389120" y="1737360"/>
            <a:ext cx="3429000" cy="178308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2" name="TextBox 11"/>
          <p:cNvSpPr txBox="1"/>
          <p:nvPr/>
        </p:nvSpPr>
        <p:spPr>
          <a:xfrm>
            <a:off x="4590288" y="1901952"/>
            <a:ext cx="3026664" cy="320040"/>
          </a:xfrm>
          <a:prstGeom prst="rect">
            <a:avLst/>
          </a:prstGeom>
          <a:noFill/>
        </p:spPr>
        <p:txBody>
          <a:bodyPr wrap="square">
            <a:spAutoFit/>
          </a:bodyPr>
          <a:lstStyle/>
          <a:p>
            <a:pPr algn="l"/>
            <a:r>
              <a:rPr sz="1400" b="1" dirty="0">
                <a:solidFill>
                  <a:srgbClr val="185CBE"/>
                </a:solidFill>
                <a:latin typeface="Aptos"/>
              </a:rPr>
              <a:t>Real Estate</a:t>
            </a:r>
          </a:p>
        </p:txBody>
      </p:sp>
      <p:sp>
        <p:nvSpPr>
          <p:cNvPr id="13" name="TextBox 12"/>
          <p:cNvSpPr txBox="1"/>
          <p:nvPr/>
        </p:nvSpPr>
        <p:spPr>
          <a:xfrm>
            <a:off x="4590288" y="2304288"/>
            <a:ext cx="3026664" cy="1069848"/>
          </a:xfrm>
          <a:prstGeom prst="rect">
            <a:avLst/>
          </a:prstGeom>
          <a:noFill/>
        </p:spPr>
        <p:txBody>
          <a:bodyPr wrap="square">
            <a:spAutoFit/>
          </a:bodyPr>
          <a:lstStyle/>
          <a:p>
            <a:pPr algn="l"/>
            <a:r>
              <a:rPr sz="1050" b="0" dirty="0">
                <a:solidFill>
                  <a:srgbClr val="1C2839"/>
                </a:solidFill>
                <a:latin typeface="Aptos"/>
              </a:rPr>
              <a:t>CRM + cloud + automation + communication + security</a:t>
            </a:r>
          </a:p>
        </p:txBody>
      </p:sp>
      <p:sp>
        <p:nvSpPr>
          <p:cNvPr id="14" name="Rounded Rectangle 13"/>
          <p:cNvSpPr/>
          <p:nvPr/>
        </p:nvSpPr>
        <p:spPr>
          <a:xfrm>
            <a:off x="8183880" y="1737360"/>
            <a:ext cx="3429000" cy="178308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5" name="TextBox 14"/>
          <p:cNvSpPr txBox="1"/>
          <p:nvPr/>
        </p:nvSpPr>
        <p:spPr>
          <a:xfrm>
            <a:off x="8385048" y="1901952"/>
            <a:ext cx="3026664" cy="320040"/>
          </a:xfrm>
          <a:prstGeom prst="rect">
            <a:avLst/>
          </a:prstGeom>
          <a:noFill/>
        </p:spPr>
        <p:txBody>
          <a:bodyPr wrap="square">
            <a:spAutoFit/>
          </a:bodyPr>
          <a:lstStyle/>
          <a:p>
            <a:pPr algn="l"/>
            <a:r>
              <a:rPr sz="1400" b="1" dirty="0">
                <a:solidFill>
                  <a:srgbClr val="185CBE"/>
                </a:solidFill>
                <a:latin typeface="Aptos"/>
              </a:rPr>
              <a:t>Healthcare</a:t>
            </a:r>
          </a:p>
        </p:txBody>
      </p:sp>
      <p:sp>
        <p:nvSpPr>
          <p:cNvPr id="16" name="TextBox 15"/>
          <p:cNvSpPr txBox="1"/>
          <p:nvPr/>
        </p:nvSpPr>
        <p:spPr>
          <a:xfrm>
            <a:off x="8385048" y="2304288"/>
            <a:ext cx="3026664" cy="1069848"/>
          </a:xfrm>
          <a:prstGeom prst="rect">
            <a:avLst/>
          </a:prstGeom>
          <a:noFill/>
        </p:spPr>
        <p:txBody>
          <a:bodyPr wrap="square">
            <a:spAutoFit/>
          </a:bodyPr>
          <a:lstStyle/>
          <a:p>
            <a:pPr algn="l"/>
            <a:r>
              <a:rPr sz="1050" b="0" dirty="0">
                <a:solidFill>
                  <a:srgbClr val="1C2839"/>
                </a:solidFill>
                <a:latin typeface="Aptos"/>
              </a:rPr>
              <a:t>Technology support + security + cloud + workflow automation</a:t>
            </a:r>
          </a:p>
        </p:txBody>
      </p:sp>
      <p:sp>
        <p:nvSpPr>
          <p:cNvPr id="17" name="Rounded Rectangle 16"/>
          <p:cNvSpPr/>
          <p:nvPr/>
        </p:nvSpPr>
        <p:spPr>
          <a:xfrm>
            <a:off x="594360" y="3840479"/>
            <a:ext cx="3429000" cy="178308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8" name="TextBox 17"/>
          <p:cNvSpPr txBox="1"/>
          <p:nvPr/>
        </p:nvSpPr>
        <p:spPr>
          <a:xfrm>
            <a:off x="795528" y="4005071"/>
            <a:ext cx="3026664" cy="320040"/>
          </a:xfrm>
          <a:prstGeom prst="rect">
            <a:avLst/>
          </a:prstGeom>
          <a:noFill/>
        </p:spPr>
        <p:txBody>
          <a:bodyPr wrap="square">
            <a:spAutoFit/>
          </a:bodyPr>
          <a:lstStyle/>
          <a:p>
            <a:pPr algn="l"/>
            <a:r>
              <a:rPr sz="1400" b="1" dirty="0">
                <a:solidFill>
                  <a:srgbClr val="185CBE"/>
                </a:solidFill>
                <a:latin typeface="Aptos"/>
              </a:rPr>
              <a:t>Contractors</a:t>
            </a:r>
          </a:p>
        </p:txBody>
      </p:sp>
      <p:sp>
        <p:nvSpPr>
          <p:cNvPr id="19" name="TextBox 18"/>
          <p:cNvSpPr txBox="1"/>
          <p:nvPr/>
        </p:nvSpPr>
        <p:spPr>
          <a:xfrm>
            <a:off x="795528" y="4407407"/>
            <a:ext cx="3026664" cy="1069848"/>
          </a:xfrm>
          <a:prstGeom prst="rect">
            <a:avLst/>
          </a:prstGeom>
          <a:noFill/>
        </p:spPr>
        <p:txBody>
          <a:bodyPr wrap="square">
            <a:spAutoFit/>
          </a:bodyPr>
          <a:lstStyle/>
          <a:p>
            <a:pPr algn="l"/>
            <a:r>
              <a:rPr sz="1050" b="0" dirty="0">
                <a:solidFill>
                  <a:srgbClr val="1C2839"/>
                </a:solidFill>
                <a:latin typeface="Aptos"/>
              </a:rPr>
              <a:t>Scheduling + technology + mobile workflows + automation</a:t>
            </a:r>
          </a:p>
        </p:txBody>
      </p:sp>
      <p:sp>
        <p:nvSpPr>
          <p:cNvPr id="20" name="Rounded Rectangle 19"/>
          <p:cNvSpPr/>
          <p:nvPr/>
        </p:nvSpPr>
        <p:spPr>
          <a:xfrm>
            <a:off x="4389120" y="3840479"/>
            <a:ext cx="3429000" cy="178308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21" name="TextBox 20"/>
          <p:cNvSpPr txBox="1"/>
          <p:nvPr/>
        </p:nvSpPr>
        <p:spPr>
          <a:xfrm>
            <a:off x="4590288" y="4005071"/>
            <a:ext cx="3026664" cy="320040"/>
          </a:xfrm>
          <a:prstGeom prst="rect">
            <a:avLst/>
          </a:prstGeom>
          <a:noFill/>
        </p:spPr>
        <p:txBody>
          <a:bodyPr wrap="square">
            <a:spAutoFit/>
          </a:bodyPr>
          <a:lstStyle/>
          <a:p>
            <a:pPr algn="l"/>
            <a:r>
              <a:rPr sz="1400" b="1" dirty="0">
                <a:solidFill>
                  <a:srgbClr val="185CBE"/>
                </a:solidFill>
                <a:latin typeface="Aptos"/>
              </a:rPr>
              <a:t>Restaurants</a:t>
            </a:r>
          </a:p>
        </p:txBody>
      </p:sp>
      <p:sp>
        <p:nvSpPr>
          <p:cNvPr id="22" name="TextBox 21"/>
          <p:cNvSpPr txBox="1"/>
          <p:nvPr/>
        </p:nvSpPr>
        <p:spPr>
          <a:xfrm>
            <a:off x="4590288" y="4407407"/>
            <a:ext cx="3026664" cy="1069848"/>
          </a:xfrm>
          <a:prstGeom prst="rect">
            <a:avLst/>
          </a:prstGeom>
          <a:noFill/>
        </p:spPr>
        <p:txBody>
          <a:bodyPr wrap="square">
            <a:spAutoFit/>
          </a:bodyPr>
          <a:lstStyle/>
          <a:p>
            <a:pPr algn="l"/>
            <a:r>
              <a:rPr sz="1050" b="0" dirty="0">
                <a:solidFill>
                  <a:srgbClr val="1C2839"/>
                </a:solidFill>
                <a:latin typeface="Aptos"/>
              </a:rPr>
              <a:t>Infrastructure + cloud + cybersecurity + operational automation</a:t>
            </a:r>
          </a:p>
        </p:txBody>
      </p:sp>
      <p:sp>
        <p:nvSpPr>
          <p:cNvPr id="23" name="Rounded Rectangle 22"/>
          <p:cNvSpPr/>
          <p:nvPr/>
        </p:nvSpPr>
        <p:spPr>
          <a:xfrm>
            <a:off x="8183880" y="3840479"/>
            <a:ext cx="3429000" cy="178308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24" name="TextBox 23"/>
          <p:cNvSpPr txBox="1"/>
          <p:nvPr/>
        </p:nvSpPr>
        <p:spPr>
          <a:xfrm>
            <a:off x="8385048" y="4005071"/>
            <a:ext cx="3026664" cy="320040"/>
          </a:xfrm>
          <a:prstGeom prst="rect">
            <a:avLst/>
          </a:prstGeom>
          <a:noFill/>
        </p:spPr>
        <p:txBody>
          <a:bodyPr wrap="square">
            <a:spAutoFit/>
          </a:bodyPr>
          <a:lstStyle/>
          <a:p>
            <a:pPr algn="l"/>
            <a:r>
              <a:rPr sz="1400" b="1" dirty="0">
                <a:solidFill>
                  <a:srgbClr val="185CBE"/>
                </a:solidFill>
                <a:latin typeface="Aptos"/>
              </a:rPr>
              <a:t>Accounting</a:t>
            </a:r>
          </a:p>
        </p:txBody>
      </p:sp>
      <p:sp>
        <p:nvSpPr>
          <p:cNvPr id="25" name="TextBox 24"/>
          <p:cNvSpPr txBox="1"/>
          <p:nvPr/>
        </p:nvSpPr>
        <p:spPr>
          <a:xfrm>
            <a:off x="8385048" y="4407407"/>
            <a:ext cx="3026664" cy="1069848"/>
          </a:xfrm>
          <a:prstGeom prst="rect">
            <a:avLst/>
          </a:prstGeom>
          <a:noFill/>
        </p:spPr>
        <p:txBody>
          <a:bodyPr wrap="square">
            <a:spAutoFit/>
          </a:bodyPr>
          <a:lstStyle/>
          <a:p>
            <a:pPr algn="l"/>
            <a:r>
              <a:rPr sz="1050" b="0" dirty="0">
                <a:solidFill>
                  <a:srgbClr val="1C2839"/>
                </a:solidFill>
                <a:latin typeface="Aptos"/>
              </a:rPr>
              <a:t>Cloud + documents + security + workflow automation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pic>
        <p:nvPicPr>
          <p:cNvPr id="3" name="Picture 2" descr="Zovente_logo_150x150(1).png"/>
          <p:cNvPicPr>
            <a:picLocks noChangeAspect="1"/>
          </p:cNvPicPr>
          <p:nvPr/>
        </p:nvPicPr>
        <p:blipFill>
          <a:blip r:embed="rId2"/>
          <a:stretch>
            <a:fillRect/>
          </a:stretch>
        </p:blipFill>
        <p:spPr>
          <a:xfrm>
            <a:off x="502920" y="256032"/>
            <a:ext cx="1143000" cy="1143000"/>
          </a:xfrm>
          <a:prstGeom prst="rect">
            <a:avLst/>
          </a:prstGeom>
        </p:spPr>
      </p:pic>
      <p:sp>
        <p:nvSpPr>
          <p:cNvPr id="4" name="TextBox 3"/>
          <p:cNvSpPr txBox="1"/>
          <p:nvPr/>
        </p:nvSpPr>
        <p:spPr>
          <a:xfrm>
            <a:off x="594360" y="932688"/>
            <a:ext cx="10881360" cy="502920"/>
          </a:xfrm>
          <a:prstGeom prst="rect">
            <a:avLst/>
          </a:prstGeom>
          <a:noFill/>
        </p:spPr>
        <p:txBody>
          <a:bodyPr wrap="square">
            <a:spAutoFit/>
          </a:bodyPr>
          <a:lstStyle/>
          <a:p>
            <a:pPr algn="l"/>
            <a:r>
              <a:rPr sz="2700" b="1" dirty="0">
                <a:solidFill>
                  <a:srgbClr val="0A1930"/>
                </a:solidFill>
                <a:latin typeface="Aptos"/>
              </a:rPr>
              <a:t>Competitive Landscape</a:t>
            </a:r>
          </a:p>
        </p:txBody>
      </p:sp>
      <p:sp>
        <p:nvSpPr>
          <p:cNvPr id="5" name="TextBox 4"/>
          <p:cNvSpPr txBox="1"/>
          <p:nvPr/>
        </p:nvSpPr>
        <p:spPr>
          <a:xfrm>
            <a:off x="612648" y="1453896"/>
            <a:ext cx="10515600" cy="347472"/>
          </a:xfrm>
          <a:prstGeom prst="rect">
            <a:avLst/>
          </a:prstGeom>
          <a:noFill/>
        </p:spPr>
        <p:txBody>
          <a:bodyPr wrap="square">
            <a:spAutoFit/>
          </a:bodyPr>
          <a:lstStyle/>
          <a:p>
            <a:pPr algn="l"/>
            <a:r>
              <a:rPr sz="1100" b="0" dirty="0">
                <a:solidFill>
                  <a:srgbClr val="5B6C82"/>
                </a:solidFill>
                <a:latin typeface="Aptos"/>
              </a:rPr>
              <a:t>Zorvente operates across several adjacent categories</a:t>
            </a:r>
          </a:p>
        </p:txBody>
      </p:sp>
      <p:sp>
        <p:nvSpPr>
          <p:cNvPr id="6" name="TextBox 5"/>
          <p:cNvSpPr txBox="1"/>
          <p:nvPr/>
        </p:nvSpPr>
        <p:spPr>
          <a:xfrm>
            <a:off x="594360" y="6510528"/>
            <a:ext cx="4572000" cy="164592"/>
          </a:xfrm>
          <a:prstGeom prst="rect">
            <a:avLst/>
          </a:prstGeom>
          <a:noFill/>
        </p:spPr>
        <p:txBody>
          <a:bodyPr wrap="square">
            <a:spAutoFit/>
          </a:bodyPr>
          <a:lstStyle/>
          <a:p>
            <a:pPr algn="l"/>
            <a:r>
              <a:rPr sz="700" b="1" dirty="0">
                <a:solidFill>
                  <a:srgbClr val="5B6C82"/>
                </a:solidFill>
                <a:latin typeface="Aptos"/>
              </a:rPr>
              <a:t>ZORVENTE TECHNOLOGY GROUP LLC</a:t>
            </a:r>
          </a:p>
        </p:txBody>
      </p:sp>
      <p:sp>
        <p:nvSpPr>
          <p:cNvPr id="7" name="TextBox 6"/>
          <p:cNvSpPr txBox="1"/>
          <p:nvPr/>
        </p:nvSpPr>
        <p:spPr>
          <a:xfrm>
            <a:off x="11064240" y="6510528"/>
            <a:ext cx="411480" cy="164592"/>
          </a:xfrm>
          <a:prstGeom prst="rect">
            <a:avLst/>
          </a:prstGeom>
          <a:noFill/>
        </p:spPr>
        <p:txBody>
          <a:bodyPr wrap="square">
            <a:spAutoFit/>
          </a:bodyPr>
          <a:lstStyle/>
          <a:p>
            <a:pPr algn="r"/>
            <a:r>
              <a:rPr sz="700" b="0" dirty="0">
                <a:solidFill>
                  <a:srgbClr val="5B6C82"/>
                </a:solidFill>
                <a:latin typeface="Aptos"/>
              </a:rPr>
              <a:t>16</a:t>
            </a:r>
          </a:p>
        </p:txBody>
      </p:sp>
      <p:sp>
        <p:nvSpPr>
          <p:cNvPr id="8" name="Rounded Rectangle 7"/>
          <p:cNvSpPr/>
          <p:nvPr/>
        </p:nvSpPr>
        <p:spPr>
          <a:xfrm>
            <a:off x="594360" y="1737360"/>
            <a:ext cx="3429000" cy="178308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9" name="TextBox 8"/>
          <p:cNvSpPr txBox="1"/>
          <p:nvPr/>
        </p:nvSpPr>
        <p:spPr>
          <a:xfrm>
            <a:off x="795528" y="1901952"/>
            <a:ext cx="3026664" cy="320040"/>
          </a:xfrm>
          <a:prstGeom prst="rect">
            <a:avLst/>
          </a:prstGeom>
          <a:noFill/>
        </p:spPr>
        <p:txBody>
          <a:bodyPr wrap="square">
            <a:spAutoFit/>
          </a:bodyPr>
          <a:lstStyle/>
          <a:p>
            <a:pPr algn="l"/>
            <a:r>
              <a:rPr sz="1400" b="1" dirty="0">
                <a:solidFill>
                  <a:srgbClr val="185CBE"/>
                </a:solidFill>
                <a:latin typeface="Aptos"/>
              </a:rPr>
              <a:t>Traditional IT Providers</a:t>
            </a:r>
          </a:p>
        </p:txBody>
      </p:sp>
      <p:sp>
        <p:nvSpPr>
          <p:cNvPr id="10" name="TextBox 9"/>
          <p:cNvSpPr txBox="1"/>
          <p:nvPr/>
        </p:nvSpPr>
        <p:spPr>
          <a:xfrm>
            <a:off x="795528" y="2304288"/>
            <a:ext cx="3026664" cy="1069848"/>
          </a:xfrm>
          <a:prstGeom prst="rect">
            <a:avLst/>
          </a:prstGeom>
          <a:noFill/>
        </p:spPr>
        <p:txBody>
          <a:bodyPr wrap="square">
            <a:spAutoFit/>
          </a:bodyPr>
          <a:lstStyle/>
          <a:p>
            <a:pPr algn="l"/>
            <a:r>
              <a:rPr sz="1050" b="0" dirty="0">
                <a:solidFill>
                  <a:srgbClr val="1C2839"/>
                </a:solidFill>
                <a:latin typeface="Aptos"/>
              </a:rPr>
              <a:t>Strong support; may have narrower AI/business automation capabilities.</a:t>
            </a:r>
          </a:p>
        </p:txBody>
      </p:sp>
      <p:sp>
        <p:nvSpPr>
          <p:cNvPr id="11" name="Rounded Rectangle 10"/>
          <p:cNvSpPr/>
          <p:nvPr/>
        </p:nvSpPr>
        <p:spPr>
          <a:xfrm>
            <a:off x="4389120" y="1737360"/>
            <a:ext cx="3429000" cy="178308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2" name="TextBox 11"/>
          <p:cNvSpPr txBox="1"/>
          <p:nvPr/>
        </p:nvSpPr>
        <p:spPr>
          <a:xfrm>
            <a:off x="4590288" y="1901952"/>
            <a:ext cx="3026664" cy="320040"/>
          </a:xfrm>
          <a:prstGeom prst="rect">
            <a:avLst/>
          </a:prstGeom>
          <a:noFill/>
        </p:spPr>
        <p:txBody>
          <a:bodyPr wrap="square">
            <a:spAutoFit/>
          </a:bodyPr>
          <a:lstStyle/>
          <a:p>
            <a:pPr algn="l"/>
            <a:r>
              <a:rPr sz="1400" b="1" dirty="0">
                <a:solidFill>
                  <a:srgbClr val="185CBE"/>
                </a:solidFill>
                <a:latin typeface="Aptos"/>
              </a:rPr>
              <a:t>Managed Service Providers</a:t>
            </a:r>
          </a:p>
        </p:txBody>
      </p:sp>
      <p:sp>
        <p:nvSpPr>
          <p:cNvPr id="13" name="TextBox 12"/>
          <p:cNvSpPr txBox="1"/>
          <p:nvPr/>
        </p:nvSpPr>
        <p:spPr>
          <a:xfrm>
            <a:off x="4590288" y="2304288"/>
            <a:ext cx="3026664" cy="1069848"/>
          </a:xfrm>
          <a:prstGeom prst="rect">
            <a:avLst/>
          </a:prstGeom>
          <a:noFill/>
        </p:spPr>
        <p:txBody>
          <a:bodyPr wrap="square">
            <a:spAutoFit/>
          </a:bodyPr>
          <a:lstStyle/>
          <a:p>
            <a:pPr algn="l"/>
            <a:r>
              <a:rPr sz="1050" b="0" dirty="0">
                <a:solidFill>
                  <a:srgbClr val="1C2839"/>
                </a:solidFill>
                <a:latin typeface="Aptos"/>
              </a:rPr>
              <a:t>Strong recurring support models; often infrastructure-focused.</a:t>
            </a:r>
          </a:p>
        </p:txBody>
      </p:sp>
      <p:sp>
        <p:nvSpPr>
          <p:cNvPr id="14" name="Rounded Rectangle 13"/>
          <p:cNvSpPr/>
          <p:nvPr/>
        </p:nvSpPr>
        <p:spPr>
          <a:xfrm>
            <a:off x="8183880" y="1737360"/>
            <a:ext cx="3429000" cy="178308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5" name="TextBox 14"/>
          <p:cNvSpPr txBox="1"/>
          <p:nvPr/>
        </p:nvSpPr>
        <p:spPr>
          <a:xfrm>
            <a:off x="8385048" y="1901952"/>
            <a:ext cx="3026664" cy="320040"/>
          </a:xfrm>
          <a:prstGeom prst="rect">
            <a:avLst/>
          </a:prstGeom>
          <a:noFill/>
        </p:spPr>
        <p:txBody>
          <a:bodyPr wrap="square">
            <a:spAutoFit/>
          </a:bodyPr>
          <a:lstStyle/>
          <a:p>
            <a:pPr algn="l"/>
            <a:r>
              <a:rPr sz="1400" b="1" dirty="0">
                <a:solidFill>
                  <a:srgbClr val="185CBE"/>
                </a:solidFill>
                <a:latin typeface="Aptos"/>
              </a:rPr>
              <a:t>Cybersecurity Firms</a:t>
            </a:r>
          </a:p>
        </p:txBody>
      </p:sp>
      <p:sp>
        <p:nvSpPr>
          <p:cNvPr id="16" name="TextBox 15"/>
          <p:cNvSpPr txBox="1"/>
          <p:nvPr/>
        </p:nvSpPr>
        <p:spPr>
          <a:xfrm>
            <a:off x="8385048" y="2304288"/>
            <a:ext cx="3026664" cy="1069848"/>
          </a:xfrm>
          <a:prstGeom prst="rect">
            <a:avLst/>
          </a:prstGeom>
          <a:noFill/>
        </p:spPr>
        <p:txBody>
          <a:bodyPr wrap="square">
            <a:spAutoFit/>
          </a:bodyPr>
          <a:lstStyle/>
          <a:p>
            <a:pPr algn="l"/>
            <a:r>
              <a:rPr sz="1050" b="0" dirty="0">
                <a:solidFill>
                  <a:srgbClr val="1C2839"/>
                </a:solidFill>
                <a:latin typeface="Aptos"/>
              </a:rPr>
              <a:t>Specialized security; generally not full business technology providers.</a:t>
            </a:r>
          </a:p>
        </p:txBody>
      </p:sp>
      <p:sp>
        <p:nvSpPr>
          <p:cNvPr id="17" name="Rounded Rectangle 16"/>
          <p:cNvSpPr/>
          <p:nvPr/>
        </p:nvSpPr>
        <p:spPr>
          <a:xfrm>
            <a:off x="594360" y="3840479"/>
            <a:ext cx="3429000" cy="178308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8" name="TextBox 17"/>
          <p:cNvSpPr txBox="1"/>
          <p:nvPr/>
        </p:nvSpPr>
        <p:spPr>
          <a:xfrm>
            <a:off x="795528" y="4005071"/>
            <a:ext cx="3026664" cy="320040"/>
          </a:xfrm>
          <a:prstGeom prst="rect">
            <a:avLst/>
          </a:prstGeom>
          <a:noFill/>
        </p:spPr>
        <p:txBody>
          <a:bodyPr wrap="square">
            <a:spAutoFit/>
          </a:bodyPr>
          <a:lstStyle/>
          <a:p>
            <a:pPr algn="l"/>
            <a:r>
              <a:rPr sz="1400" b="1" dirty="0">
                <a:solidFill>
                  <a:srgbClr val="185CBE"/>
                </a:solidFill>
                <a:latin typeface="Aptos"/>
              </a:rPr>
              <a:t>Cloud Consultants</a:t>
            </a:r>
          </a:p>
        </p:txBody>
      </p:sp>
      <p:sp>
        <p:nvSpPr>
          <p:cNvPr id="19" name="TextBox 18"/>
          <p:cNvSpPr txBox="1"/>
          <p:nvPr/>
        </p:nvSpPr>
        <p:spPr>
          <a:xfrm>
            <a:off x="795528" y="4407407"/>
            <a:ext cx="3026664" cy="1069848"/>
          </a:xfrm>
          <a:prstGeom prst="rect">
            <a:avLst/>
          </a:prstGeom>
          <a:noFill/>
        </p:spPr>
        <p:txBody>
          <a:bodyPr wrap="square">
            <a:spAutoFit/>
          </a:bodyPr>
          <a:lstStyle/>
          <a:p>
            <a:pPr algn="l"/>
            <a:r>
              <a:rPr sz="1050" b="0" dirty="0">
                <a:solidFill>
                  <a:srgbClr val="1C2839"/>
                </a:solidFill>
                <a:latin typeface="Aptos"/>
              </a:rPr>
              <a:t>Deep cloud expertise; may not provide complete business technology.</a:t>
            </a:r>
          </a:p>
        </p:txBody>
      </p:sp>
      <p:sp>
        <p:nvSpPr>
          <p:cNvPr id="20" name="Rounded Rectangle 19"/>
          <p:cNvSpPr/>
          <p:nvPr/>
        </p:nvSpPr>
        <p:spPr>
          <a:xfrm>
            <a:off x="4389120" y="3840479"/>
            <a:ext cx="3429000" cy="178308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21" name="TextBox 20"/>
          <p:cNvSpPr txBox="1"/>
          <p:nvPr/>
        </p:nvSpPr>
        <p:spPr>
          <a:xfrm>
            <a:off x="4590288" y="4005071"/>
            <a:ext cx="3026664" cy="320040"/>
          </a:xfrm>
          <a:prstGeom prst="rect">
            <a:avLst/>
          </a:prstGeom>
          <a:noFill/>
        </p:spPr>
        <p:txBody>
          <a:bodyPr wrap="square">
            <a:spAutoFit/>
          </a:bodyPr>
          <a:lstStyle/>
          <a:p>
            <a:pPr algn="l"/>
            <a:r>
              <a:rPr sz="1400" b="1" dirty="0">
                <a:solidFill>
                  <a:srgbClr val="185CBE"/>
                </a:solidFill>
                <a:latin typeface="Aptos"/>
              </a:rPr>
              <a:t>AI Consultants</a:t>
            </a:r>
          </a:p>
        </p:txBody>
      </p:sp>
      <p:sp>
        <p:nvSpPr>
          <p:cNvPr id="22" name="TextBox 21"/>
          <p:cNvSpPr txBox="1"/>
          <p:nvPr/>
        </p:nvSpPr>
        <p:spPr>
          <a:xfrm>
            <a:off x="4590288" y="4407407"/>
            <a:ext cx="3026664" cy="1069848"/>
          </a:xfrm>
          <a:prstGeom prst="rect">
            <a:avLst/>
          </a:prstGeom>
          <a:noFill/>
        </p:spPr>
        <p:txBody>
          <a:bodyPr wrap="square">
            <a:spAutoFit/>
          </a:bodyPr>
          <a:lstStyle/>
          <a:p>
            <a:pPr algn="l"/>
            <a:r>
              <a:rPr sz="1050" b="0" dirty="0">
                <a:solidFill>
                  <a:srgbClr val="1C2839"/>
                </a:solidFill>
                <a:latin typeface="Aptos"/>
              </a:rPr>
              <a:t>AI implementation expertise; may not provide ongoing IT/cloud/security.</a:t>
            </a:r>
          </a:p>
        </p:txBody>
      </p:sp>
      <p:sp>
        <p:nvSpPr>
          <p:cNvPr id="23" name="Rounded Rectangle 22"/>
          <p:cNvSpPr/>
          <p:nvPr/>
        </p:nvSpPr>
        <p:spPr>
          <a:xfrm>
            <a:off x="8183880" y="3840479"/>
            <a:ext cx="3429000" cy="178308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24" name="TextBox 23"/>
          <p:cNvSpPr txBox="1"/>
          <p:nvPr/>
        </p:nvSpPr>
        <p:spPr>
          <a:xfrm>
            <a:off x="8385048" y="4005071"/>
            <a:ext cx="3026664" cy="320040"/>
          </a:xfrm>
          <a:prstGeom prst="rect">
            <a:avLst/>
          </a:prstGeom>
          <a:noFill/>
        </p:spPr>
        <p:txBody>
          <a:bodyPr wrap="square">
            <a:spAutoFit/>
          </a:bodyPr>
          <a:lstStyle/>
          <a:p>
            <a:pPr algn="l"/>
            <a:r>
              <a:rPr sz="1400" b="1" dirty="0">
                <a:solidFill>
                  <a:srgbClr val="185CBE"/>
                </a:solidFill>
                <a:latin typeface="Aptos"/>
              </a:rPr>
              <a:t>Software Platforms</a:t>
            </a:r>
          </a:p>
        </p:txBody>
      </p:sp>
      <p:sp>
        <p:nvSpPr>
          <p:cNvPr id="25" name="TextBox 24"/>
          <p:cNvSpPr txBox="1"/>
          <p:nvPr/>
        </p:nvSpPr>
        <p:spPr>
          <a:xfrm>
            <a:off x="8385048" y="4407407"/>
            <a:ext cx="3026664" cy="1069848"/>
          </a:xfrm>
          <a:prstGeom prst="rect">
            <a:avLst/>
          </a:prstGeom>
          <a:noFill/>
        </p:spPr>
        <p:txBody>
          <a:bodyPr wrap="square">
            <a:spAutoFit/>
          </a:bodyPr>
          <a:lstStyle/>
          <a:p>
            <a:pPr algn="l"/>
            <a:r>
              <a:rPr sz="1050" b="0" dirty="0">
                <a:solidFill>
                  <a:srgbClr val="1C2839"/>
                </a:solidFill>
                <a:latin typeface="Aptos"/>
              </a:rPr>
              <a:t>Products require customers to manage implementation and multiple systems.</a:t>
            </a:r>
          </a:p>
        </p:txBody>
      </p:sp>
      <p:sp>
        <p:nvSpPr>
          <p:cNvPr id="26" name="TextBox 25"/>
          <p:cNvSpPr txBox="1"/>
          <p:nvPr/>
        </p:nvSpPr>
        <p:spPr>
          <a:xfrm>
            <a:off x="914400" y="5715000"/>
            <a:ext cx="10332720" cy="365760"/>
          </a:xfrm>
          <a:prstGeom prst="rect">
            <a:avLst/>
          </a:prstGeom>
          <a:noFill/>
        </p:spPr>
        <p:txBody>
          <a:bodyPr wrap="square">
            <a:spAutoFit/>
          </a:bodyPr>
          <a:lstStyle/>
          <a:p>
            <a:pPr algn="ctr"/>
            <a:r>
              <a:rPr sz="1200" b="1" dirty="0">
                <a:solidFill>
                  <a:srgbClr val="185CBE"/>
                </a:solidFill>
                <a:latin typeface="Aptos"/>
              </a:rPr>
              <a:t>Intended position: an integrated technology partner connecting these capabilities.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pic>
        <p:nvPicPr>
          <p:cNvPr id="3" name="Picture 2" descr="Zovente_logo_150x150(1).png"/>
          <p:cNvPicPr>
            <a:picLocks noChangeAspect="1"/>
          </p:cNvPicPr>
          <p:nvPr/>
        </p:nvPicPr>
        <p:blipFill>
          <a:blip r:embed="rId2"/>
          <a:stretch>
            <a:fillRect/>
          </a:stretch>
        </p:blipFill>
        <p:spPr>
          <a:xfrm>
            <a:off x="502920" y="256032"/>
            <a:ext cx="1143000" cy="1143000"/>
          </a:xfrm>
          <a:prstGeom prst="rect">
            <a:avLst/>
          </a:prstGeom>
        </p:spPr>
      </p:pic>
      <p:sp>
        <p:nvSpPr>
          <p:cNvPr id="4" name="TextBox 3"/>
          <p:cNvSpPr txBox="1"/>
          <p:nvPr/>
        </p:nvSpPr>
        <p:spPr>
          <a:xfrm>
            <a:off x="594360" y="932688"/>
            <a:ext cx="10881360" cy="502920"/>
          </a:xfrm>
          <a:prstGeom prst="rect">
            <a:avLst/>
          </a:prstGeom>
          <a:noFill/>
        </p:spPr>
        <p:txBody>
          <a:bodyPr wrap="square">
            <a:spAutoFit/>
          </a:bodyPr>
          <a:lstStyle/>
          <a:p>
            <a:pPr algn="l"/>
            <a:r>
              <a:rPr sz="2700" b="1" dirty="0">
                <a:solidFill>
                  <a:srgbClr val="0A1930"/>
                </a:solidFill>
                <a:latin typeface="Aptos"/>
              </a:rPr>
              <a:t>Market Opportunity</a:t>
            </a:r>
          </a:p>
        </p:txBody>
      </p:sp>
      <p:sp>
        <p:nvSpPr>
          <p:cNvPr id="5" name="TextBox 4"/>
          <p:cNvSpPr txBox="1"/>
          <p:nvPr/>
        </p:nvSpPr>
        <p:spPr>
          <a:xfrm>
            <a:off x="612648" y="1453896"/>
            <a:ext cx="10515600" cy="347472"/>
          </a:xfrm>
          <a:prstGeom prst="rect">
            <a:avLst/>
          </a:prstGeom>
          <a:noFill/>
        </p:spPr>
        <p:txBody>
          <a:bodyPr wrap="square">
            <a:spAutoFit/>
          </a:bodyPr>
          <a:lstStyle/>
          <a:p>
            <a:pPr algn="l"/>
            <a:r>
              <a:rPr sz="1100" b="0" dirty="0">
                <a:solidFill>
                  <a:srgbClr val="5B6C82"/>
                </a:solidFill>
                <a:latin typeface="Aptos"/>
              </a:rPr>
              <a:t>Use a bottom-up market model before investor circulation</a:t>
            </a:r>
          </a:p>
        </p:txBody>
      </p:sp>
      <p:sp>
        <p:nvSpPr>
          <p:cNvPr id="6" name="TextBox 5"/>
          <p:cNvSpPr txBox="1"/>
          <p:nvPr/>
        </p:nvSpPr>
        <p:spPr>
          <a:xfrm>
            <a:off x="594360" y="6510528"/>
            <a:ext cx="4572000" cy="164592"/>
          </a:xfrm>
          <a:prstGeom prst="rect">
            <a:avLst/>
          </a:prstGeom>
          <a:noFill/>
        </p:spPr>
        <p:txBody>
          <a:bodyPr wrap="square">
            <a:spAutoFit/>
          </a:bodyPr>
          <a:lstStyle/>
          <a:p>
            <a:pPr algn="l"/>
            <a:r>
              <a:rPr sz="700" b="1" dirty="0">
                <a:solidFill>
                  <a:srgbClr val="5B6C82"/>
                </a:solidFill>
                <a:latin typeface="Aptos"/>
              </a:rPr>
              <a:t>ZORVENTE TECHNOLOGY GROUP LLC</a:t>
            </a:r>
          </a:p>
        </p:txBody>
      </p:sp>
      <p:sp>
        <p:nvSpPr>
          <p:cNvPr id="7" name="TextBox 6"/>
          <p:cNvSpPr txBox="1"/>
          <p:nvPr/>
        </p:nvSpPr>
        <p:spPr>
          <a:xfrm>
            <a:off x="11064240" y="6510528"/>
            <a:ext cx="411480" cy="164592"/>
          </a:xfrm>
          <a:prstGeom prst="rect">
            <a:avLst/>
          </a:prstGeom>
          <a:noFill/>
        </p:spPr>
        <p:txBody>
          <a:bodyPr wrap="square">
            <a:spAutoFit/>
          </a:bodyPr>
          <a:lstStyle/>
          <a:p>
            <a:pPr algn="r"/>
            <a:r>
              <a:rPr sz="700" b="0" dirty="0">
                <a:solidFill>
                  <a:srgbClr val="5B6C82"/>
                </a:solidFill>
                <a:latin typeface="Aptos"/>
              </a:rPr>
              <a:t>17</a:t>
            </a:r>
          </a:p>
        </p:txBody>
      </p:sp>
      <p:sp>
        <p:nvSpPr>
          <p:cNvPr id="8" name="Rounded Rectangle 7"/>
          <p:cNvSpPr/>
          <p:nvPr/>
        </p:nvSpPr>
        <p:spPr>
          <a:xfrm>
            <a:off x="685800" y="1828800"/>
            <a:ext cx="3429000" cy="246888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9" name="TextBox 8"/>
          <p:cNvSpPr txBox="1"/>
          <p:nvPr/>
        </p:nvSpPr>
        <p:spPr>
          <a:xfrm>
            <a:off x="886968" y="1993392"/>
            <a:ext cx="3026664" cy="320040"/>
          </a:xfrm>
          <a:prstGeom prst="rect">
            <a:avLst/>
          </a:prstGeom>
          <a:noFill/>
        </p:spPr>
        <p:txBody>
          <a:bodyPr wrap="square">
            <a:spAutoFit/>
          </a:bodyPr>
          <a:lstStyle/>
          <a:p>
            <a:pPr algn="l"/>
            <a:r>
              <a:rPr sz="1400" b="1" dirty="0">
                <a:solidFill>
                  <a:srgbClr val="185CBE"/>
                </a:solidFill>
                <a:latin typeface="Aptos"/>
              </a:rPr>
              <a:t>TARGET BUSINESSES</a:t>
            </a:r>
          </a:p>
        </p:txBody>
      </p:sp>
      <p:sp>
        <p:nvSpPr>
          <p:cNvPr id="10" name="TextBox 9"/>
          <p:cNvSpPr txBox="1"/>
          <p:nvPr/>
        </p:nvSpPr>
        <p:spPr>
          <a:xfrm>
            <a:off x="886968" y="2395728"/>
            <a:ext cx="3026664" cy="1755648"/>
          </a:xfrm>
          <a:prstGeom prst="rect">
            <a:avLst/>
          </a:prstGeom>
          <a:noFill/>
        </p:spPr>
        <p:txBody>
          <a:bodyPr wrap="square">
            <a:spAutoFit/>
          </a:bodyPr>
          <a:lstStyle/>
          <a:p>
            <a:pPr algn="l"/>
            <a:r>
              <a:rPr sz="1050" b="0" dirty="0">
                <a:solidFill>
                  <a:srgbClr val="1C2839"/>
                </a:solidFill>
                <a:latin typeface="Aptos"/>
              </a:rPr>
              <a:t>[_____ ]
Number of target organizations</a:t>
            </a:r>
          </a:p>
        </p:txBody>
      </p:sp>
      <p:sp>
        <p:nvSpPr>
          <p:cNvPr id="11" name="Rounded Rectangle 10"/>
          <p:cNvSpPr/>
          <p:nvPr/>
        </p:nvSpPr>
        <p:spPr>
          <a:xfrm>
            <a:off x="4434840" y="1828800"/>
            <a:ext cx="3429000" cy="246888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2" name="TextBox 11"/>
          <p:cNvSpPr txBox="1"/>
          <p:nvPr/>
        </p:nvSpPr>
        <p:spPr>
          <a:xfrm>
            <a:off x="4636007" y="1993392"/>
            <a:ext cx="3026664" cy="320040"/>
          </a:xfrm>
          <a:prstGeom prst="rect">
            <a:avLst/>
          </a:prstGeom>
          <a:noFill/>
        </p:spPr>
        <p:txBody>
          <a:bodyPr wrap="square">
            <a:spAutoFit/>
          </a:bodyPr>
          <a:lstStyle/>
          <a:p>
            <a:pPr algn="l"/>
            <a:r>
              <a:rPr sz="1400" b="1" dirty="0">
                <a:solidFill>
                  <a:srgbClr val="185CBE"/>
                </a:solidFill>
                <a:latin typeface="Aptos"/>
              </a:rPr>
              <a:t>ANNUAL REVENUE / CUSTOMER</a:t>
            </a:r>
          </a:p>
        </p:txBody>
      </p:sp>
      <p:sp>
        <p:nvSpPr>
          <p:cNvPr id="13" name="TextBox 12"/>
          <p:cNvSpPr txBox="1"/>
          <p:nvPr/>
        </p:nvSpPr>
        <p:spPr>
          <a:xfrm>
            <a:off x="4636007" y="2395728"/>
            <a:ext cx="3026664" cy="1755648"/>
          </a:xfrm>
          <a:prstGeom prst="rect">
            <a:avLst/>
          </a:prstGeom>
          <a:noFill/>
        </p:spPr>
        <p:txBody>
          <a:bodyPr wrap="square">
            <a:spAutoFit/>
          </a:bodyPr>
          <a:lstStyle/>
          <a:p>
            <a:pPr algn="l"/>
            <a:r>
              <a:rPr sz="1050" b="0" dirty="0">
                <a:solidFill>
                  <a:srgbClr val="1C2839"/>
                </a:solidFill>
                <a:latin typeface="Aptos"/>
              </a:rPr>
              <a:t>$[_____ ]
Realistic annual customer value</a:t>
            </a:r>
          </a:p>
        </p:txBody>
      </p:sp>
      <p:sp>
        <p:nvSpPr>
          <p:cNvPr id="14" name="Rounded Rectangle 13"/>
          <p:cNvSpPr/>
          <p:nvPr/>
        </p:nvSpPr>
        <p:spPr>
          <a:xfrm>
            <a:off x="8183879" y="1828800"/>
            <a:ext cx="3429000" cy="246888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5" name="TextBox 14"/>
          <p:cNvSpPr txBox="1"/>
          <p:nvPr/>
        </p:nvSpPr>
        <p:spPr>
          <a:xfrm>
            <a:off x="8385048" y="1993392"/>
            <a:ext cx="3026664" cy="320040"/>
          </a:xfrm>
          <a:prstGeom prst="rect">
            <a:avLst/>
          </a:prstGeom>
          <a:noFill/>
        </p:spPr>
        <p:txBody>
          <a:bodyPr wrap="square">
            <a:spAutoFit/>
          </a:bodyPr>
          <a:lstStyle/>
          <a:p>
            <a:pPr algn="l"/>
            <a:r>
              <a:rPr sz="1400" b="1" dirty="0">
                <a:solidFill>
                  <a:srgbClr val="185CBE"/>
                </a:solidFill>
                <a:latin typeface="Aptos"/>
              </a:rPr>
              <a:t>INITIAL OPPORTUNITY</a:t>
            </a:r>
          </a:p>
        </p:txBody>
      </p:sp>
      <p:sp>
        <p:nvSpPr>
          <p:cNvPr id="16" name="TextBox 15"/>
          <p:cNvSpPr txBox="1"/>
          <p:nvPr/>
        </p:nvSpPr>
        <p:spPr>
          <a:xfrm>
            <a:off x="8385048" y="2395728"/>
            <a:ext cx="3026664" cy="1755648"/>
          </a:xfrm>
          <a:prstGeom prst="rect">
            <a:avLst/>
          </a:prstGeom>
          <a:noFill/>
        </p:spPr>
        <p:txBody>
          <a:bodyPr wrap="square">
            <a:spAutoFit/>
          </a:bodyPr>
          <a:lstStyle/>
          <a:p>
            <a:pPr algn="l"/>
            <a:r>
              <a:rPr sz="1050" b="0" dirty="0">
                <a:solidFill>
                  <a:srgbClr val="1C2839"/>
                </a:solidFill>
                <a:latin typeface="Aptos"/>
              </a:rPr>
              <a:t>$[_____ ]
Businesses × annual value</a:t>
            </a:r>
          </a:p>
        </p:txBody>
      </p:sp>
      <p:sp>
        <p:nvSpPr>
          <p:cNvPr id="17" name="TextBox 16"/>
          <p:cNvSpPr txBox="1"/>
          <p:nvPr/>
        </p:nvSpPr>
        <p:spPr>
          <a:xfrm>
            <a:off x="914400" y="4892040"/>
            <a:ext cx="10241280" cy="457200"/>
          </a:xfrm>
          <a:prstGeom prst="rect">
            <a:avLst/>
          </a:prstGeom>
          <a:noFill/>
        </p:spPr>
        <p:txBody>
          <a:bodyPr wrap="square">
            <a:spAutoFit/>
          </a:bodyPr>
          <a:lstStyle/>
          <a:p>
            <a:pPr algn="ctr"/>
            <a:r>
              <a:rPr sz="1500" b="1" dirty="0">
                <a:solidFill>
                  <a:srgbClr val="0A1930"/>
                </a:solidFill>
                <a:latin typeface="Aptos"/>
              </a:rPr>
              <a:t>Expansion path: Charlotte → North Carolina → Southeast → United States → selected international markets</a:t>
            </a:r>
          </a:p>
        </p:txBody>
      </p:sp>
      <p:sp>
        <p:nvSpPr>
          <p:cNvPr id="18" name="TextBox 17"/>
          <p:cNvSpPr txBox="1"/>
          <p:nvPr/>
        </p:nvSpPr>
        <p:spPr>
          <a:xfrm>
            <a:off x="914400" y="5623560"/>
            <a:ext cx="10241280" cy="274320"/>
          </a:xfrm>
          <a:prstGeom prst="rect">
            <a:avLst/>
          </a:prstGeom>
          <a:noFill/>
        </p:spPr>
        <p:txBody>
          <a:bodyPr wrap="square">
            <a:spAutoFit/>
          </a:bodyPr>
          <a:lstStyle/>
          <a:p>
            <a:pPr algn="ctr"/>
            <a:r>
              <a:rPr sz="1000" b="1" dirty="0">
                <a:solidFill>
                  <a:srgbClr val="5B6C82"/>
                </a:solidFill>
                <a:latin typeface="Aptos"/>
              </a:rPr>
              <a:t>TAM / SAM / SOM: [INSERT RESEARCHED SOURCES &amp; ASSUMPTIONS]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pic>
        <p:nvPicPr>
          <p:cNvPr id="3" name="Picture 2" descr="Zovente_logo_150x150(1).png"/>
          <p:cNvPicPr>
            <a:picLocks noChangeAspect="1"/>
          </p:cNvPicPr>
          <p:nvPr/>
        </p:nvPicPr>
        <p:blipFill>
          <a:blip r:embed="rId2"/>
          <a:stretch>
            <a:fillRect/>
          </a:stretch>
        </p:blipFill>
        <p:spPr>
          <a:xfrm>
            <a:off x="502920" y="256032"/>
            <a:ext cx="1143000" cy="1143000"/>
          </a:xfrm>
          <a:prstGeom prst="rect">
            <a:avLst/>
          </a:prstGeom>
        </p:spPr>
      </p:pic>
      <p:sp>
        <p:nvSpPr>
          <p:cNvPr id="4" name="TextBox 3"/>
          <p:cNvSpPr txBox="1"/>
          <p:nvPr/>
        </p:nvSpPr>
        <p:spPr>
          <a:xfrm>
            <a:off x="594360" y="932688"/>
            <a:ext cx="10881360" cy="502920"/>
          </a:xfrm>
          <a:prstGeom prst="rect">
            <a:avLst/>
          </a:prstGeom>
          <a:noFill/>
        </p:spPr>
        <p:txBody>
          <a:bodyPr wrap="square">
            <a:spAutoFit/>
          </a:bodyPr>
          <a:lstStyle/>
          <a:p>
            <a:pPr algn="l"/>
            <a:r>
              <a:rPr sz="2700" b="1" dirty="0">
                <a:solidFill>
                  <a:srgbClr val="0A1930"/>
                </a:solidFill>
                <a:latin typeface="Aptos"/>
              </a:rPr>
              <a:t>Traction</a:t>
            </a:r>
          </a:p>
        </p:txBody>
      </p:sp>
      <p:sp>
        <p:nvSpPr>
          <p:cNvPr id="5" name="TextBox 4"/>
          <p:cNvSpPr txBox="1"/>
          <p:nvPr/>
        </p:nvSpPr>
        <p:spPr>
          <a:xfrm>
            <a:off x="612648" y="1453896"/>
            <a:ext cx="10515600" cy="347472"/>
          </a:xfrm>
          <a:prstGeom prst="rect">
            <a:avLst/>
          </a:prstGeom>
          <a:noFill/>
        </p:spPr>
        <p:txBody>
          <a:bodyPr wrap="square">
            <a:spAutoFit/>
          </a:bodyPr>
          <a:lstStyle/>
          <a:p>
            <a:pPr algn="l"/>
            <a:r>
              <a:rPr sz="1100" b="0" dirty="0">
                <a:solidFill>
                  <a:srgbClr val="5B6C82"/>
                </a:solidFill>
                <a:latin typeface="Aptos"/>
              </a:rPr>
              <a:t>Verified traction should be separated from development milestones</a:t>
            </a:r>
          </a:p>
        </p:txBody>
      </p:sp>
      <p:sp>
        <p:nvSpPr>
          <p:cNvPr id="6" name="TextBox 5"/>
          <p:cNvSpPr txBox="1"/>
          <p:nvPr/>
        </p:nvSpPr>
        <p:spPr>
          <a:xfrm>
            <a:off x="594360" y="6510528"/>
            <a:ext cx="4572000" cy="164592"/>
          </a:xfrm>
          <a:prstGeom prst="rect">
            <a:avLst/>
          </a:prstGeom>
          <a:noFill/>
        </p:spPr>
        <p:txBody>
          <a:bodyPr wrap="square">
            <a:spAutoFit/>
          </a:bodyPr>
          <a:lstStyle/>
          <a:p>
            <a:pPr algn="l"/>
            <a:r>
              <a:rPr sz="700" b="1" dirty="0">
                <a:solidFill>
                  <a:srgbClr val="5B6C82"/>
                </a:solidFill>
                <a:latin typeface="Aptos"/>
              </a:rPr>
              <a:t>ZORVENTE TECHNOLOGY GROUP LLC</a:t>
            </a:r>
          </a:p>
        </p:txBody>
      </p:sp>
      <p:sp>
        <p:nvSpPr>
          <p:cNvPr id="7" name="TextBox 6"/>
          <p:cNvSpPr txBox="1"/>
          <p:nvPr/>
        </p:nvSpPr>
        <p:spPr>
          <a:xfrm>
            <a:off x="11064240" y="6510528"/>
            <a:ext cx="411480" cy="164592"/>
          </a:xfrm>
          <a:prstGeom prst="rect">
            <a:avLst/>
          </a:prstGeom>
          <a:noFill/>
        </p:spPr>
        <p:txBody>
          <a:bodyPr wrap="square">
            <a:spAutoFit/>
          </a:bodyPr>
          <a:lstStyle/>
          <a:p>
            <a:pPr algn="r"/>
            <a:r>
              <a:rPr sz="700" b="0" dirty="0">
                <a:solidFill>
                  <a:srgbClr val="5B6C82"/>
                </a:solidFill>
                <a:latin typeface="Aptos"/>
              </a:rPr>
              <a:t>18</a:t>
            </a:r>
          </a:p>
        </p:txBody>
      </p:sp>
      <p:sp>
        <p:nvSpPr>
          <p:cNvPr id="8" name="Rounded Rectangle 7"/>
          <p:cNvSpPr/>
          <p:nvPr/>
        </p:nvSpPr>
        <p:spPr>
          <a:xfrm>
            <a:off x="640080" y="1737360"/>
            <a:ext cx="3429000" cy="347472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9" name="TextBox 8"/>
          <p:cNvSpPr txBox="1"/>
          <p:nvPr/>
        </p:nvSpPr>
        <p:spPr>
          <a:xfrm>
            <a:off x="841247" y="1901952"/>
            <a:ext cx="3026664" cy="320040"/>
          </a:xfrm>
          <a:prstGeom prst="rect">
            <a:avLst/>
          </a:prstGeom>
          <a:noFill/>
        </p:spPr>
        <p:txBody>
          <a:bodyPr wrap="square">
            <a:spAutoFit/>
          </a:bodyPr>
          <a:lstStyle/>
          <a:p>
            <a:pPr algn="l"/>
            <a:r>
              <a:rPr sz="1400" b="1" dirty="0">
                <a:solidFill>
                  <a:srgbClr val="185CBE"/>
                </a:solidFill>
                <a:latin typeface="Aptos"/>
              </a:rPr>
              <a:t>CURRENT FOUNDATION</a:t>
            </a:r>
          </a:p>
        </p:txBody>
      </p:sp>
      <p:sp>
        <p:nvSpPr>
          <p:cNvPr id="10" name="TextBox 9"/>
          <p:cNvSpPr txBox="1"/>
          <p:nvPr/>
        </p:nvSpPr>
        <p:spPr>
          <a:xfrm>
            <a:off x="841247" y="2304288"/>
            <a:ext cx="3026664" cy="2761487"/>
          </a:xfrm>
          <a:prstGeom prst="rect">
            <a:avLst/>
          </a:prstGeom>
          <a:noFill/>
        </p:spPr>
        <p:txBody>
          <a:bodyPr wrap="square">
            <a:spAutoFit/>
          </a:bodyPr>
          <a:lstStyle/>
          <a:p>
            <a:pPr algn="l"/>
            <a:r>
              <a:rPr sz="1050" b="0" dirty="0">
                <a:solidFill>
                  <a:srgbClr val="1C2839"/>
                </a:solidFill>
                <a:latin typeface="Aptos"/>
              </a:rPr>
              <a:t>Company identity established
Charlotte initial market
Domain / digital infrastructure
Customer contact &amp; scheduling
Payment infrastructure
Service portfolio defined</a:t>
            </a:r>
          </a:p>
        </p:txBody>
      </p:sp>
      <p:sp>
        <p:nvSpPr>
          <p:cNvPr id="11" name="Rounded Rectangle 10"/>
          <p:cNvSpPr/>
          <p:nvPr/>
        </p:nvSpPr>
        <p:spPr>
          <a:xfrm>
            <a:off x="4389120" y="1737360"/>
            <a:ext cx="3429000" cy="347472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2" name="TextBox 11"/>
          <p:cNvSpPr txBox="1"/>
          <p:nvPr/>
        </p:nvSpPr>
        <p:spPr>
          <a:xfrm>
            <a:off x="4590288" y="1901952"/>
            <a:ext cx="3026664" cy="320040"/>
          </a:xfrm>
          <a:prstGeom prst="rect">
            <a:avLst/>
          </a:prstGeom>
          <a:noFill/>
        </p:spPr>
        <p:txBody>
          <a:bodyPr wrap="square">
            <a:spAutoFit/>
          </a:bodyPr>
          <a:lstStyle/>
          <a:p>
            <a:pPr algn="l"/>
            <a:r>
              <a:rPr sz="1400" b="1" dirty="0">
                <a:solidFill>
                  <a:srgbClr val="185CBE"/>
                </a:solidFill>
                <a:latin typeface="Aptos"/>
              </a:rPr>
              <a:t>PRODUCT DEVELOPMENT</a:t>
            </a:r>
          </a:p>
        </p:txBody>
      </p:sp>
      <p:sp>
        <p:nvSpPr>
          <p:cNvPr id="13" name="TextBox 12"/>
          <p:cNvSpPr txBox="1"/>
          <p:nvPr/>
        </p:nvSpPr>
        <p:spPr>
          <a:xfrm>
            <a:off x="4590288" y="2304288"/>
            <a:ext cx="3026664" cy="2761487"/>
          </a:xfrm>
          <a:prstGeom prst="rect">
            <a:avLst/>
          </a:prstGeom>
          <a:noFill/>
        </p:spPr>
        <p:txBody>
          <a:bodyPr wrap="square">
            <a:spAutoFit/>
          </a:bodyPr>
          <a:lstStyle/>
          <a:p>
            <a:pPr algn="l"/>
            <a:r>
              <a:rPr sz="1050" b="0" dirty="0">
                <a:solidFill>
                  <a:srgbClr val="1C2839"/>
                </a:solidFill>
                <a:latin typeface="Aptos"/>
              </a:rPr>
              <a:t>Internal CRM/platform under development
Customer / employee / admin architecture
Help desk
Knowledge base
Audit logging
AI Command Center planned</a:t>
            </a:r>
          </a:p>
        </p:txBody>
      </p:sp>
      <p:sp>
        <p:nvSpPr>
          <p:cNvPr id="14" name="Rounded Rectangle 13"/>
          <p:cNvSpPr/>
          <p:nvPr/>
        </p:nvSpPr>
        <p:spPr>
          <a:xfrm>
            <a:off x="8138160" y="1737360"/>
            <a:ext cx="3429000" cy="347472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5" name="TextBox 14"/>
          <p:cNvSpPr txBox="1"/>
          <p:nvPr/>
        </p:nvSpPr>
        <p:spPr>
          <a:xfrm>
            <a:off x="8339328" y="1901952"/>
            <a:ext cx="3026664" cy="320040"/>
          </a:xfrm>
          <a:prstGeom prst="rect">
            <a:avLst/>
          </a:prstGeom>
          <a:noFill/>
        </p:spPr>
        <p:txBody>
          <a:bodyPr wrap="square">
            <a:spAutoFit/>
          </a:bodyPr>
          <a:lstStyle/>
          <a:p>
            <a:pPr algn="l"/>
            <a:r>
              <a:rPr sz="1400" b="1" dirty="0">
                <a:solidFill>
                  <a:srgbClr val="185CBE"/>
                </a:solidFill>
                <a:latin typeface="Aptos"/>
              </a:rPr>
              <a:t>INVESTOR METRICS — PLACEHOLDERS</a:t>
            </a:r>
          </a:p>
        </p:txBody>
      </p:sp>
      <p:sp>
        <p:nvSpPr>
          <p:cNvPr id="16" name="TextBox 15"/>
          <p:cNvSpPr txBox="1"/>
          <p:nvPr/>
        </p:nvSpPr>
        <p:spPr>
          <a:xfrm>
            <a:off x="8339328" y="2304288"/>
            <a:ext cx="3026664" cy="2761487"/>
          </a:xfrm>
          <a:prstGeom prst="rect">
            <a:avLst/>
          </a:prstGeom>
          <a:noFill/>
        </p:spPr>
        <p:txBody>
          <a:bodyPr wrap="square">
            <a:spAutoFit/>
          </a:bodyPr>
          <a:lstStyle/>
          <a:p>
            <a:pPr algn="l"/>
            <a:r>
              <a:rPr sz="1050" b="0" dirty="0">
                <a:solidFill>
                  <a:srgbClr val="1C2839"/>
                </a:solidFill>
                <a:latin typeface="Aptos"/>
              </a:rPr>
              <a:t>Current revenue: $[_____]
Customers: [_____]
MRR: $[_____]
ARR: $[_____]
Pilots: [_____]
LOIs / partnerships: [_____]</a:t>
            </a:r>
          </a:p>
        </p:txBody>
      </p:sp>
      <p:sp>
        <p:nvSpPr>
          <p:cNvPr id="17" name="TextBox 16"/>
          <p:cNvSpPr txBox="1"/>
          <p:nvPr/>
        </p:nvSpPr>
        <p:spPr>
          <a:xfrm>
            <a:off x="914400" y="5715000"/>
            <a:ext cx="10241280" cy="384048"/>
          </a:xfrm>
          <a:prstGeom prst="rect">
            <a:avLst/>
          </a:prstGeom>
          <a:noFill/>
        </p:spPr>
        <p:txBody>
          <a:bodyPr wrap="square">
            <a:spAutoFit/>
          </a:bodyPr>
          <a:lstStyle/>
          <a:p>
            <a:pPr algn="ctr"/>
            <a:r>
              <a:rPr sz="1050" b="1" dirty="0">
                <a:solidFill>
                  <a:srgbClr val="185CBE"/>
                </a:solidFill>
                <a:latin typeface="Aptos"/>
              </a:rPr>
              <a:t>Do not present projected customers, revenue, market share or software adoption as actual traction until achieved.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pic>
        <p:nvPicPr>
          <p:cNvPr id="3" name="Picture 2" descr="Zovente_logo_150x150(1).png"/>
          <p:cNvPicPr>
            <a:picLocks noChangeAspect="1"/>
          </p:cNvPicPr>
          <p:nvPr/>
        </p:nvPicPr>
        <p:blipFill>
          <a:blip r:embed="rId2"/>
          <a:stretch>
            <a:fillRect/>
          </a:stretch>
        </p:blipFill>
        <p:spPr>
          <a:xfrm>
            <a:off x="502920" y="256032"/>
            <a:ext cx="1143000" cy="1143000"/>
          </a:xfrm>
          <a:prstGeom prst="rect">
            <a:avLst/>
          </a:prstGeom>
        </p:spPr>
      </p:pic>
      <p:sp>
        <p:nvSpPr>
          <p:cNvPr id="4" name="TextBox 3"/>
          <p:cNvSpPr txBox="1"/>
          <p:nvPr/>
        </p:nvSpPr>
        <p:spPr>
          <a:xfrm>
            <a:off x="594360" y="932688"/>
            <a:ext cx="10881360" cy="502920"/>
          </a:xfrm>
          <a:prstGeom prst="rect">
            <a:avLst/>
          </a:prstGeom>
          <a:noFill/>
        </p:spPr>
        <p:txBody>
          <a:bodyPr wrap="square">
            <a:spAutoFit/>
          </a:bodyPr>
          <a:lstStyle/>
          <a:p>
            <a:pPr algn="l"/>
            <a:r>
              <a:rPr sz="2700" b="1" dirty="0">
                <a:solidFill>
                  <a:srgbClr val="0A1930"/>
                </a:solidFill>
                <a:latin typeface="Aptos"/>
              </a:rPr>
              <a:t>Customer Discovery</a:t>
            </a:r>
          </a:p>
        </p:txBody>
      </p:sp>
      <p:sp>
        <p:nvSpPr>
          <p:cNvPr id="5" name="TextBox 4"/>
          <p:cNvSpPr txBox="1"/>
          <p:nvPr/>
        </p:nvSpPr>
        <p:spPr>
          <a:xfrm>
            <a:off x="612648" y="1453896"/>
            <a:ext cx="10515600" cy="347472"/>
          </a:xfrm>
          <a:prstGeom prst="rect">
            <a:avLst/>
          </a:prstGeom>
          <a:noFill/>
        </p:spPr>
        <p:txBody>
          <a:bodyPr wrap="square">
            <a:spAutoFit/>
          </a:bodyPr>
          <a:lstStyle/>
          <a:p>
            <a:pPr algn="l"/>
            <a:r>
              <a:rPr sz="1100" b="0" dirty="0">
                <a:solidFill>
                  <a:srgbClr val="5B6C82"/>
                </a:solidFill>
                <a:latin typeface="Aptos"/>
              </a:rPr>
              <a:t>Validate recurring problems and willingness to pay</a:t>
            </a:r>
          </a:p>
        </p:txBody>
      </p:sp>
      <p:sp>
        <p:nvSpPr>
          <p:cNvPr id="6" name="TextBox 5"/>
          <p:cNvSpPr txBox="1"/>
          <p:nvPr/>
        </p:nvSpPr>
        <p:spPr>
          <a:xfrm>
            <a:off x="594360" y="6510528"/>
            <a:ext cx="4572000" cy="164592"/>
          </a:xfrm>
          <a:prstGeom prst="rect">
            <a:avLst/>
          </a:prstGeom>
          <a:noFill/>
        </p:spPr>
        <p:txBody>
          <a:bodyPr wrap="square">
            <a:spAutoFit/>
          </a:bodyPr>
          <a:lstStyle/>
          <a:p>
            <a:pPr algn="l"/>
            <a:r>
              <a:rPr sz="700" b="1" dirty="0">
                <a:solidFill>
                  <a:srgbClr val="5B6C82"/>
                </a:solidFill>
                <a:latin typeface="Aptos"/>
              </a:rPr>
              <a:t>ZORVENTE TECHNOLOGY GROUP LLC</a:t>
            </a:r>
          </a:p>
        </p:txBody>
      </p:sp>
      <p:sp>
        <p:nvSpPr>
          <p:cNvPr id="7" name="TextBox 6"/>
          <p:cNvSpPr txBox="1"/>
          <p:nvPr/>
        </p:nvSpPr>
        <p:spPr>
          <a:xfrm>
            <a:off x="11064240" y="6510528"/>
            <a:ext cx="411480" cy="164592"/>
          </a:xfrm>
          <a:prstGeom prst="rect">
            <a:avLst/>
          </a:prstGeom>
          <a:noFill/>
        </p:spPr>
        <p:txBody>
          <a:bodyPr wrap="square">
            <a:spAutoFit/>
          </a:bodyPr>
          <a:lstStyle/>
          <a:p>
            <a:pPr algn="r"/>
            <a:r>
              <a:rPr sz="700" b="0" dirty="0">
                <a:solidFill>
                  <a:srgbClr val="5B6C82"/>
                </a:solidFill>
                <a:latin typeface="Aptos"/>
              </a:rPr>
              <a:t>19</a:t>
            </a:r>
          </a:p>
        </p:txBody>
      </p:sp>
      <p:sp>
        <p:nvSpPr>
          <p:cNvPr id="8" name="TextBox 7"/>
          <p:cNvSpPr txBox="1"/>
          <p:nvPr/>
        </p:nvSpPr>
        <p:spPr>
          <a:xfrm>
            <a:off x="777240" y="1737360"/>
            <a:ext cx="5029200" cy="3566160"/>
          </a:xfrm>
          <a:prstGeom prst="rect">
            <a:avLst/>
          </a:prstGeom>
          <a:noFill/>
        </p:spPr>
        <p:txBody>
          <a:bodyPr wrap="square">
            <a:spAutoFit/>
          </a:bodyPr>
          <a:lstStyle/>
          <a:p>
            <a:pPr>
              <a:spcAft>
                <a:spcPts val="500"/>
              </a:spcAft>
              <a:defRPr sz="1200">
                <a:solidFill>
                  <a:srgbClr val="1C2839"/>
                </a:solidFill>
                <a:latin typeface="Aptos"/>
              </a:defRPr>
            </a:pPr>
            <a:r>
              <a:rPr dirty="0"/>
              <a:t>• Manage IT</a:t>
            </a:r>
          </a:p>
          <a:p>
            <a:pPr>
              <a:spcAft>
                <a:spcPts val="500"/>
              </a:spcAft>
              <a:defRPr sz="1200">
                <a:solidFill>
                  <a:srgbClr val="1C2839"/>
                </a:solidFill>
                <a:latin typeface="Aptos"/>
              </a:defRPr>
            </a:pPr>
            <a:r>
              <a:rPr dirty="0"/>
              <a:t>• Handle cybersecurity</a:t>
            </a:r>
          </a:p>
          <a:p>
            <a:pPr>
              <a:spcAft>
                <a:spcPts val="500"/>
              </a:spcAft>
              <a:defRPr sz="1200">
                <a:solidFill>
                  <a:srgbClr val="1C2839"/>
                </a:solidFill>
                <a:latin typeface="Aptos"/>
              </a:defRPr>
            </a:pPr>
            <a:r>
              <a:rPr dirty="0"/>
              <a:t>• Use cloud services</a:t>
            </a:r>
          </a:p>
          <a:p>
            <a:pPr>
              <a:spcAft>
                <a:spcPts val="500"/>
              </a:spcAft>
              <a:defRPr sz="1200">
                <a:solidFill>
                  <a:srgbClr val="1C2839"/>
                </a:solidFill>
                <a:latin typeface="Aptos"/>
              </a:defRPr>
            </a:pPr>
            <a:r>
              <a:rPr dirty="0"/>
              <a:t>• Manage technology vendors</a:t>
            </a:r>
          </a:p>
          <a:p>
            <a:pPr>
              <a:spcAft>
                <a:spcPts val="500"/>
              </a:spcAft>
              <a:defRPr sz="1200">
                <a:solidFill>
                  <a:srgbClr val="1C2839"/>
                </a:solidFill>
                <a:latin typeface="Aptos"/>
              </a:defRPr>
            </a:pPr>
            <a:r>
              <a:rPr dirty="0"/>
              <a:t>• Automate repetitive work</a:t>
            </a:r>
          </a:p>
          <a:p>
            <a:pPr>
              <a:spcAft>
                <a:spcPts val="500"/>
              </a:spcAft>
              <a:defRPr sz="1200">
                <a:solidFill>
                  <a:srgbClr val="1C2839"/>
                </a:solidFill>
                <a:latin typeface="Aptos"/>
              </a:defRPr>
            </a:pPr>
            <a:r>
              <a:rPr dirty="0"/>
              <a:t>• Evaluate AI</a:t>
            </a:r>
          </a:p>
          <a:p>
            <a:pPr>
              <a:spcAft>
                <a:spcPts val="500"/>
              </a:spcAft>
              <a:defRPr sz="1200">
                <a:solidFill>
                  <a:srgbClr val="1C2839"/>
                </a:solidFill>
                <a:latin typeface="Aptos"/>
              </a:defRPr>
            </a:pPr>
            <a:r>
              <a:rPr dirty="0"/>
              <a:t>• Respond to technical problems</a:t>
            </a:r>
          </a:p>
          <a:p>
            <a:pPr>
              <a:spcAft>
                <a:spcPts val="500"/>
              </a:spcAft>
              <a:defRPr sz="1200">
                <a:solidFill>
                  <a:srgbClr val="1C2839"/>
                </a:solidFill>
                <a:latin typeface="Aptos"/>
              </a:defRPr>
            </a:pPr>
            <a:r>
              <a:rPr dirty="0"/>
              <a:t>• Manage technology costs</a:t>
            </a:r>
          </a:p>
        </p:txBody>
      </p:sp>
      <p:sp>
        <p:nvSpPr>
          <p:cNvPr id="9" name="Rounded Rectangle 8"/>
          <p:cNvSpPr/>
          <p:nvPr/>
        </p:nvSpPr>
        <p:spPr>
          <a:xfrm>
            <a:off x="6217920" y="1737360"/>
            <a:ext cx="5120640" cy="347472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0" name="TextBox 9"/>
          <p:cNvSpPr txBox="1"/>
          <p:nvPr/>
        </p:nvSpPr>
        <p:spPr>
          <a:xfrm>
            <a:off x="6419088" y="1901952"/>
            <a:ext cx="4718303" cy="320040"/>
          </a:xfrm>
          <a:prstGeom prst="rect">
            <a:avLst/>
          </a:prstGeom>
          <a:noFill/>
        </p:spPr>
        <p:txBody>
          <a:bodyPr wrap="square">
            <a:spAutoFit/>
          </a:bodyPr>
          <a:lstStyle/>
          <a:p>
            <a:pPr algn="l"/>
            <a:r>
              <a:rPr sz="1400" b="1" dirty="0">
                <a:solidFill>
                  <a:srgbClr val="185CBE"/>
                </a:solidFill>
                <a:latin typeface="Aptos"/>
              </a:rPr>
              <a:t>VALIDATION MILESTONES</a:t>
            </a:r>
          </a:p>
        </p:txBody>
      </p:sp>
      <p:sp>
        <p:nvSpPr>
          <p:cNvPr id="11" name="TextBox 10"/>
          <p:cNvSpPr txBox="1"/>
          <p:nvPr/>
        </p:nvSpPr>
        <p:spPr>
          <a:xfrm>
            <a:off x="6419088" y="2304288"/>
            <a:ext cx="4718303" cy="2761487"/>
          </a:xfrm>
          <a:prstGeom prst="rect">
            <a:avLst/>
          </a:prstGeom>
          <a:noFill/>
        </p:spPr>
        <p:txBody>
          <a:bodyPr wrap="square">
            <a:spAutoFit/>
          </a:bodyPr>
          <a:lstStyle/>
          <a:p>
            <a:pPr algn="l"/>
            <a:r>
              <a:rPr sz="1050" b="0" dirty="0">
                <a:solidFill>
                  <a:srgbClr val="1C2839"/>
                </a:solidFill>
                <a:latin typeface="Aptos"/>
              </a:rPr>
              <a:t>50+ discovery conversations
10+ qualified prospects
5+ pilot opportunities
First paying customers
First recurring contracts
Testimonials / LOIs
Strategic partnerships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pic>
        <p:nvPicPr>
          <p:cNvPr id="3" name="Picture 2" descr="Zovente_logo_150x150(1).png"/>
          <p:cNvPicPr>
            <a:picLocks noChangeAspect="1"/>
          </p:cNvPicPr>
          <p:nvPr/>
        </p:nvPicPr>
        <p:blipFill>
          <a:blip r:embed="rId2"/>
          <a:stretch>
            <a:fillRect/>
          </a:stretch>
        </p:blipFill>
        <p:spPr>
          <a:xfrm>
            <a:off x="502920" y="256032"/>
            <a:ext cx="1143000" cy="1143000"/>
          </a:xfrm>
          <a:prstGeom prst="rect">
            <a:avLst/>
          </a:prstGeom>
        </p:spPr>
      </p:pic>
      <p:sp>
        <p:nvSpPr>
          <p:cNvPr id="4" name="TextBox 3"/>
          <p:cNvSpPr txBox="1"/>
          <p:nvPr/>
        </p:nvSpPr>
        <p:spPr>
          <a:xfrm>
            <a:off x="594360" y="932688"/>
            <a:ext cx="10881360" cy="502920"/>
          </a:xfrm>
          <a:prstGeom prst="rect">
            <a:avLst/>
          </a:prstGeom>
          <a:noFill/>
        </p:spPr>
        <p:txBody>
          <a:bodyPr wrap="square">
            <a:spAutoFit/>
          </a:bodyPr>
          <a:lstStyle/>
          <a:p>
            <a:pPr algn="l"/>
            <a:r>
              <a:rPr sz="2700" b="1" dirty="0">
                <a:solidFill>
                  <a:srgbClr val="0A1930"/>
                </a:solidFill>
                <a:latin typeface="Aptos"/>
              </a:rPr>
              <a:t>Zorvente Technology Roadmap</a:t>
            </a:r>
          </a:p>
        </p:txBody>
      </p:sp>
      <p:sp>
        <p:nvSpPr>
          <p:cNvPr id="5" name="TextBox 4"/>
          <p:cNvSpPr txBox="1"/>
          <p:nvPr/>
        </p:nvSpPr>
        <p:spPr>
          <a:xfrm>
            <a:off x="612648" y="1453896"/>
            <a:ext cx="10515600" cy="347472"/>
          </a:xfrm>
          <a:prstGeom prst="rect">
            <a:avLst/>
          </a:prstGeom>
          <a:noFill/>
        </p:spPr>
        <p:txBody>
          <a:bodyPr wrap="square">
            <a:spAutoFit/>
          </a:bodyPr>
          <a:lstStyle/>
          <a:p>
            <a:pPr algn="l"/>
            <a:r>
              <a:rPr sz="1100" b="0" dirty="0">
                <a:solidFill>
                  <a:srgbClr val="5B6C82"/>
                </a:solidFill>
                <a:latin typeface="Aptos"/>
              </a:rPr>
              <a:t>From services to an integrated technology platform</a:t>
            </a:r>
          </a:p>
        </p:txBody>
      </p:sp>
      <p:sp>
        <p:nvSpPr>
          <p:cNvPr id="6" name="TextBox 5"/>
          <p:cNvSpPr txBox="1"/>
          <p:nvPr/>
        </p:nvSpPr>
        <p:spPr>
          <a:xfrm>
            <a:off x="594360" y="6510528"/>
            <a:ext cx="4572000" cy="164592"/>
          </a:xfrm>
          <a:prstGeom prst="rect">
            <a:avLst/>
          </a:prstGeom>
          <a:noFill/>
        </p:spPr>
        <p:txBody>
          <a:bodyPr wrap="square">
            <a:spAutoFit/>
          </a:bodyPr>
          <a:lstStyle/>
          <a:p>
            <a:pPr algn="l"/>
            <a:r>
              <a:rPr sz="700" b="1" dirty="0">
                <a:solidFill>
                  <a:srgbClr val="5B6C82"/>
                </a:solidFill>
                <a:latin typeface="Aptos"/>
              </a:rPr>
              <a:t>ZORVENTE TECHNOLOGY GROUP LLC</a:t>
            </a:r>
          </a:p>
        </p:txBody>
      </p:sp>
      <p:sp>
        <p:nvSpPr>
          <p:cNvPr id="7" name="TextBox 6"/>
          <p:cNvSpPr txBox="1"/>
          <p:nvPr/>
        </p:nvSpPr>
        <p:spPr>
          <a:xfrm>
            <a:off x="11064240" y="6510528"/>
            <a:ext cx="411480" cy="164592"/>
          </a:xfrm>
          <a:prstGeom prst="rect">
            <a:avLst/>
          </a:prstGeom>
          <a:noFill/>
        </p:spPr>
        <p:txBody>
          <a:bodyPr wrap="square">
            <a:spAutoFit/>
          </a:bodyPr>
          <a:lstStyle/>
          <a:p>
            <a:pPr algn="r"/>
            <a:r>
              <a:rPr sz="700" b="0" dirty="0">
                <a:solidFill>
                  <a:srgbClr val="5B6C82"/>
                </a:solidFill>
                <a:latin typeface="Aptos"/>
              </a:rPr>
              <a:t>20</a:t>
            </a:r>
          </a:p>
        </p:txBody>
      </p:sp>
      <p:sp>
        <p:nvSpPr>
          <p:cNvPr id="8" name="Rounded Rectangle 7"/>
          <p:cNvSpPr/>
          <p:nvPr/>
        </p:nvSpPr>
        <p:spPr>
          <a:xfrm>
            <a:off x="411480" y="1783080"/>
            <a:ext cx="2148840" cy="365760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9" name="TextBox 8"/>
          <p:cNvSpPr txBox="1"/>
          <p:nvPr/>
        </p:nvSpPr>
        <p:spPr>
          <a:xfrm>
            <a:off x="612648" y="1947672"/>
            <a:ext cx="1746504" cy="320040"/>
          </a:xfrm>
          <a:prstGeom prst="rect">
            <a:avLst/>
          </a:prstGeom>
          <a:noFill/>
        </p:spPr>
        <p:txBody>
          <a:bodyPr wrap="square">
            <a:spAutoFit/>
          </a:bodyPr>
          <a:lstStyle/>
          <a:p>
            <a:pPr algn="l"/>
            <a:r>
              <a:rPr sz="1400" b="1" dirty="0">
                <a:solidFill>
                  <a:srgbClr val="185CBE"/>
                </a:solidFill>
                <a:latin typeface="Aptos"/>
              </a:rPr>
              <a:t>PHASE 1
Foundation</a:t>
            </a:r>
          </a:p>
        </p:txBody>
      </p:sp>
      <p:sp>
        <p:nvSpPr>
          <p:cNvPr id="10" name="TextBox 9"/>
          <p:cNvSpPr txBox="1"/>
          <p:nvPr/>
        </p:nvSpPr>
        <p:spPr>
          <a:xfrm>
            <a:off x="612648" y="2350008"/>
            <a:ext cx="1746504" cy="2944368"/>
          </a:xfrm>
          <a:prstGeom prst="rect">
            <a:avLst/>
          </a:prstGeom>
          <a:noFill/>
        </p:spPr>
        <p:txBody>
          <a:bodyPr wrap="square">
            <a:spAutoFit/>
          </a:bodyPr>
          <a:lstStyle/>
          <a:p>
            <a:pPr algn="l"/>
            <a:r>
              <a:rPr sz="1050" b="0" dirty="0">
                <a:solidFill>
                  <a:srgbClr val="1C2839"/>
                </a:solidFill>
                <a:latin typeface="Aptos"/>
              </a:rPr>
              <a:t>Customers • service delivery • operations • CRM • recurring revenue</a:t>
            </a:r>
          </a:p>
        </p:txBody>
      </p:sp>
      <p:sp>
        <p:nvSpPr>
          <p:cNvPr id="11" name="Rounded Rectangle 10"/>
          <p:cNvSpPr/>
          <p:nvPr/>
        </p:nvSpPr>
        <p:spPr>
          <a:xfrm>
            <a:off x="2770632" y="1783080"/>
            <a:ext cx="2148840" cy="365760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2" name="TextBox 11"/>
          <p:cNvSpPr txBox="1"/>
          <p:nvPr/>
        </p:nvSpPr>
        <p:spPr>
          <a:xfrm>
            <a:off x="3072384" y="1764792"/>
            <a:ext cx="1746504" cy="320040"/>
          </a:xfrm>
          <a:prstGeom prst="rect">
            <a:avLst/>
          </a:prstGeom>
          <a:noFill/>
        </p:spPr>
        <p:txBody>
          <a:bodyPr wrap="square">
            <a:spAutoFit/>
          </a:bodyPr>
          <a:lstStyle/>
          <a:p>
            <a:pPr algn="l"/>
            <a:r>
              <a:rPr sz="1400" b="1" dirty="0">
                <a:solidFill>
                  <a:srgbClr val="185CBE"/>
                </a:solidFill>
                <a:latin typeface="Aptos"/>
              </a:rPr>
              <a:t>PHASE 2
Integrated Platform</a:t>
            </a:r>
          </a:p>
        </p:txBody>
      </p:sp>
      <p:sp>
        <p:nvSpPr>
          <p:cNvPr id="13" name="TextBox 12"/>
          <p:cNvSpPr txBox="1"/>
          <p:nvPr/>
        </p:nvSpPr>
        <p:spPr>
          <a:xfrm>
            <a:off x="2971800" y="2414016"/>
            <a:ext cx="1746504" cy="2944368"/>
          </a:xfrm>
          <a:prstGeom prst="rect">
            <a:avLst/>
          </a:prstGeom>
          <a:noFill/>
        </p:spPr>
        <p:txBody>
          <a:bodyPr wrap="square">
            <a:spAutoFit/>
          </a:bodyPr>
          <a:lstStyle/>
          <a:p>
            <a:pPr algn="l"/>
            <a:r>
              <a:rPr sz="1050" b="0" dirty="0">
                <a:solidFill>
                  <a:srgbClr val="1C2839"/>
                </a:solidFill>
                <a:latin typeface="Aptos"/>
              </a:rPr>
              <a:t>CRM • portals • help desk • knowledge • workflows • security</a:t>
            </a:r>
          </a:p>
        </p:txBody>
      </p:sp>
      <p:sp>
        <p:nvSpPr>
          <p:cNvPr id="14" name="Rounded Rectangle 13"/>
          <p:cNvSpPr/>
          <p:nvPr/>
        </p:nvSpPr>
        <p:spPr>
          <a:xfrm>
            <a:off x="5129784" y="1783080"/>
            <a:ext cx="2148840" cy="365760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5" name="TextBox 14"/>
          <p:cNvSpPr txBox="1"/>
          <p:nvPr/>
        </p:nvSpPr>
        <p:spPr>
          <a:xfrm>
            <a:off x="5330952" y="1755648"/>
            <a:ext cx="1746504" cy="320040"/>
          </a:xfrm>
          <a:prstGeom prst="rect">
            <a:avLst/>
          </a:prstGeom>
          <a:noFill/>
        </p:spPr>
        <p:txBody>
          <a:bodyPr wrap="square">
            <a:spAutoFit/>
          </a:bodyPr>
          <a:lstStyle/>
          <a:p>
            <a:pPr algn="l"/>
            <a:r>
              <a:rPr sz="1400" b="1" dirty="0">
                <a:solidFill>
                  <a:srgbClr val="185CBE"/>
                </a:solidFill>
                <a:latin typeface="Aptos"/>
              </a:rPr>
              <a:t>PHASE 3
AI-Powered Operations</a:t>
            </a:r>
          </a:p>
        </p:txBody>
      </p:sp>
      <p:sp>
        <p:nvSpPr>
          <p:cNvPr id="16" name="TextBox 15"/>
          <p:cNvSpPr txBox="1"/>
          <p:nvPr/>
        </p:nvSpPr>
        <p:spPr>
          <a:xfrm>
            <a:off x="5330952" y="2350008"/>
            <a:ext cx="1746504" cy="2944368"/>
          </a:xfrm>
          <a:prstGeom prst="rect">
            <a:avLst/>
          </a:prstGeom>
          <a:noFill/>
        </p:spPr>
        <p:txBody>
          <a:bodyPr wrap="square">
            <a:spAutoFit/>
          </a:bodyPr>
          <a:lstStyle/>
          <a:p>
            <a:pPr algn="l"/>
            <a:r>
              <a:rPr sz="1050" b="0" dirty="0">
                <a:solidFill>
                  <a:srgbClr val="1C2839"/>
                </a:solidFill>
                <a:latin typeface="Aptos"/>
              </a:rPr>
              <a:t>AI Command Center • assistants • automated support • troubleshooting</a:t>
            </a:r>
          </a:p>
        </p:txBody>
      </p:sp>
      <p:sp>
        <p:nvSpPr>
          <p:cNvPr id="17" name="Rounded Rectangle 16"/>
          <p:cNvSpPr/>
          <p:nvPr/>
        </p:nvSpPr>
        <p:spPr>
          <a:xfrm>
            <a:off x="7488936" y="1783080"/>
            <a:ext cx="2148840" cy="365760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8" name="TextBox 17"/>
          <p:cNvSpPr txBox="1"/>
          <p:nvPr/>
        </p:nvSpPr>
        <p:spPr>
          <a:xfrm>
            <a:off x="7690104" y="1947672"/>
            <a:ext cx="1746504" cy="320040"/>
          </a:xfrm>
          <a:prstGeom prst="rect">
            <a:avLst/>
          </a:prstGeom>
          <a:noFill/>
        </p:spPr>
        <p:txBody>
          <a:bodyPr wrap="square">
            <a:spAutoFit/>
          </a:bodyPr>
          <a:lstStyle/>
          <a:p>
            <a:pPr algn="l"/>
            <a:r>
              <a:rPr sz="1400" b="1" dirty="0">
                <a:solidFill>
                  <a:srgbClr val="185CBE"/>
                </a:solidFill>
                <a:latin typeface="Aptos"/>
              </a:rPr>
              <a:t>PHASE 4
Scalable Company</a:t>
            </a:r>
          </a:p>
        </p:txBody>
      </p:sp>
      <p:sp>
        <p:nvSpPr>
          <p:cNvPr id="19" name="TextBox 18"/>
          <p:cNvSpPr txBox="1"/>
          <p:nvPr/>
        </p:nvSpPr>
        <p:spPr>
          <a:xfrm>
            <a:off x="7690104" y="2350008"/>
            <a:ext cx="1746504" cy="2944368"/>
          </a:xfrm>
          <a:prstGeom prst="rect">
            <a:avLst/>
          </a:prstGeom>
          <a:noFill/>
        </p:spPr>
        <p:txBody>
          <a:bodyPr wrap="square">
            <a:spAutoFit/>
          </a:bodyPr>
          <a:lstStyle/>
          <a:p>
            <a:pPr algn="l"/>
            <a:r>
              <a:rPr sz="1050" b="0" dirty="0">
                <a:solidFill>
                  <a:srgbClr val="1C2839"/>
                </a:solidFill>
                <a:latin typeface="Aptos"/>
              </a:rPr>
              <a:t>Productized services • software • industry platforms • national expansion</a:t>
            </a:r>
          </a:p>
        </p:txBody>
      </p:sp>
      <p:sp>
        <p:nvSpPr>
          <p:cNvPr id="20" name="Rounded Rectangle 19"/>
          <p:cNvSpPr/>
          <p:nvPr/>
        </p:nvSpPr>
        <p:spPr>
          <a:xfrm>
            <a:off x="9848088" y="1783080"/>
            <a:ext cx="2148840" cy="365760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21" name="TextBox 20"/>
          <p:cNvSpPr txBox="1"/>
          <p:nvPr/>
        </p:nvSpPr>
        <p:spPr>
          <a:xfrm>
            <a:off x="10049256" y="1947672"/>
            <a:ext cx="1746504" cy="320040"/>
          </a:xfrm>
          <a:prstGeom prst="rect">
            <a:avLst/>
          </a:prstGeom>
          <a:noFill/>
        </p:spPr>
        <p:txBody>
          <a:bodyPr wrap="square">
            <a:spAutoFit/>
          </a:bodyPr>
          <a:lstStyle/>
          <a:p>
            <a:pPr algn="l"/>
            <a:r>
              <a:rPr sz="1400" b="1" dirty="0">
                <a:solidFill>
                  <a:srgbClr val="185CBE"/>
                </a:solidFill>
                <a:latin typeface="Aptos"/>
              </a:rPr>
              <a:t>PHASE 5
Global Platform</a:t>
            </a:r>
          </a:p>
        </p:txBody>
      </p:sp>
      <p:sp>
        <p:nvSpPr>
          <p:cNvPr id="22" name="TextBox 21"/>
          <p:cNvSpPr txBox="1"/>
          <p:nvPr/>
        </p:nvSpPr>
        <p:spPr>
          <a:xfrm>
            <a:off x="10049256" y="2350008"/>
            <a:ext cx="1746504" cy="2944368"/>
          </a:xfrm>
          <a:prstGeom prst="rect">
            <a:avLst/>
          </a:prstGeom>
          <a:noFill/>
        </p:spPr>
        <p:txBody>
          <a:bodyPr wrap="square">
            <a:spAutoFit/>
          </a:bodyPr>
          <a:lstStyle/>
          <a:p>
            <a:pPr algn="l"/>
            <a:r>
              <a:rPr sz="1050" b="0" dirty="0">
                <a:solidFill>
                  <a:srgbClr val="1C2839"/>
                </a:solidFill>
                <a:latin typeface="Aptos"/>
              </a:rPr>
              <a:t>Partnerships • local teams • remote delivery • global support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pic>
        <p:nvPicPr>
          <p:cNvPr id="3" name="Picture 2" descr="Zovente_logo_150x150(1).png"/>
          <p:cNvPicPr>
            <a:picLocks noChangeAspect="1"/>
          </p:cNvPicPr>
          <p:nvPr/>
        </p:nvPicPr>
        <p:blipFill>
          <a:blip r:embed="rId2"/>
          <a:stretch>
            <a:fillRect/>
          </a:stretch>
        </p:blipFill>
        <p:spPr>
          <a:xfrm>
            <a:off x="502920" y="256032"/>
            <a:ext cx="1143000" cy="1143000"/>
          </a:xfrm>
          <a:prstGeom prst="rect">
            <a:avLst/>
          </a:prstGeom>
        </p:spPr>
      </p:pic>
      <p:sp>
        <p:nvSpPr>
          <p:cNvPr id="4" name="TextBox 3"/>
          <p:cNvSpPr txBox="1"/>
          <p:nvPr/>
        </p:nvSpPr>
        <p:spPr>
          <a:xfrm>
            <a:off x="594360" y="932688"/>
            <a:ext cx="10881360" cy="502920"/>
          </a:xfrm>
          <a:prstGeom prst="rect">
            <a:avLst/>
          </a:prstGeom>
          <a:noFill/>
        </p:spPr>
        <p:txBody>
          <a:bodyPr wrap="square">
            <a:spAutoFit/>
          </a:bodyPr>
          <a:lstStyle/>
          <a:p>
            <a:pPr algn="l"/>
            <a:r>
              <a:rPr sz="2700" b="1" dirty="0">
                <a:solidFill>
                  <a:srgbClr val="0A1930"/>
                </a:solidFill>
                <a:latin typeface="Aptos"/>
              </a:rPr>
              <a:t>2035 Vision</a:t>
            </a:r>
          </a:p>
        </p:txBody>
      </p:sp>
      <p:sp>
        <p:nvSpPr>
          <p:cNvPr id="5" name="TextBox 4"/>
          <p:cNvSpPr txBox="1"/>
          <p:nvPr/>
        </p:nvSpPr>
        <p:spPr>
          <a:xfrm>
            <a:off x="612648" y="1453896"/>
            <a:ext cx="10515600" cy="347472"/>
          </a:xfrm>
          <a:prstGeom prst="rect">
            <a:avLst/>
          </a:prstGeom>
          <a:noFill/>
        </p:spPr>
        <p:txBody>
          <a:bodyPr wrap="square">
            <a:spAutoFit/>
          </a:bodyPr>
          <a:lstStyle/>
          <a:p>
            <a:pPr algn="l"/>
            <a:r>
              <a:rPr sz="1100" b="0" dirty="0">
                <a:solidFill>
                  <a:srgbClr val="5B6C82"/>
                </a:solidFill>
                <a:latin typeface="Aptos"/>
              </a:rPr>
              <a:t>A technology company built around the convergence of modern business technology</a:t>
            </a:r>
          </a:p>
        </p:txBody>
      </p:sp>
      <p:sp>
        <p:nvSpPr>
          <p:cNvPr id="6" name="TextBox 5"/>
          <p:cNvSpPr txBox="1"/>
          <p:nvPr/>
        </p:nvSpPr>
        <p:spPr>
          <a:xfrm>
            <a:off x="594360" y="6510528"/>
            <a:ext cx="4572000" cy="164592"/>
          </a:xfrm>
          <a:prstGeom prst="rect">
            <a:avLst/>
          </a:prstGeom>
          <a:noFill/>
        </p:spPr>
        <p:txBody>
          <a:bodyPr wrap="square">
            <a:spAutoFit/>
          </a:bodyPr>
          <a:lstStyle/>
          <a:p>
            <a:pPr algn="l"/>
            <a:r>
              <a:rPr sz="700" b="1" dirty="0">
                <a:solidFill>
                  <a:srgbClr val="5B6C82"/>
                </a:solidFill>
                <a:latin typeface="Aptos"/>
              </a:rPr>
              <a:t>ZORVENTE TECHNOLOGY GROUP LLC</a:t>
            </a:r>
          </a:p>
        </p:txBody>
      </p:sp>
      <p:sp>
        <p:nvSpPr>
          <p:cNvPr id="7" name="TextBox 6"/>
          <p:cNvSpPr txBox="1"/>
          <p:nvPr/>
        </p:nvSpPr>
        <p:spPr>
          <a:xfrm>
            <a:off x="11064240" y="6510528"/>
            <a:ext cx="411480" cy="164592"/>
          </a:xfrm>
          <a:prstGeom prst="rect">
            <a:avLst/>
          </a:prstGeom>
          <a:noFill/>
        </p:spPr>
        <p:txBody>
          <a:bodyPr wrap="square">
            <a:spAutoFit/>
          </a:bodyPr>
          <a:lstStyle/>
          <a:p>
            <a:pPr algn="r"/>
            <a:r>
              <a:rPr sz="700" b="0" dirty="0">
                <a:solidFill>
                  <a:srgbClr val="5B6C82"/>
                </a:solidFill>
                <a:latin typeface="Aptos"/>
              </a:rPr>
              <a:t>21</a:t>
            </a:r>
          </a:p>
        </p:txBody>
      </p:sp>
      <p:sp>
        <p:nvSpPr>
          <p:cNvPr id="8" name="TextBox 7"/>
          <p:cNvSpPr txBox="1"/>
          <p:nvPr/>
        </p:nvSpPr>
        <p:spPr>
          <a:xfrm>
            <a:off x="914400" y="1828800"/>
            <a:ext cx="10332720" cy="502920"/>
          </a:xfrm>
          <a:prstGeom prst="rect">
            <a:avLst/>
          </a:prstGeom>
          <a:noFill/>
        </p:spPr>
        <p:txBody>
          <a:bodyPr wrap="square">
            <a:spAutoFit/>
          </a:bodyPr>
          <a:lstStyle/>
          <a:p>
            <a:pPr algn="ctr"/>
            <a:r>
              <a:rPr sz="1800" b="1" dirty="0">
                <a:solidFill>
                  <a:srgbClr val="185CBE"/>
                </a:solidFill>
                <a:latin typeface="Aptos"/>
              </a:rPr>
              <a:t>IT  +  AI  +  AUTOMATION  +  CYBERSECURITY  +  CLOUD  +  BUSINESS OPERATIONS</a:t>
            </a:r>
          </a:p>
        </p:txBody>
      </p:sp>
      <p:sp>
        <p:nvSpPr>
          <p:cNvPr id="9" name="Rounded Rectangle 8"/>
          <p:cNvSpPr/>
          <p:nvPr/>
        </p:nvSpPr>
        <p:spPr>
          <a:xfrm>
            <a:off x="594360" y="2743200"/>
            <a:ext cx="3429000" cy="132588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0" name="TextBox 9"/>
          <p:cNvSpPr txBox="1"/>
          <p:nvPr/>
        </p:nvSpPr>
        <p:spPr>
          <a:xfrm>
            <a:off x="795528" y="2907792"/>
            <a:ext cx="3026664" cy="320040"/>
          </a:xfrm>
          <a:prstGeom prst="rect">
            <a:avLst/>
          </a:prstGeom>
          <a:noFill/>
        </p:spPr>
        <p:txBody>
          <a:bodyPr wrap="square">
            <a:spAutoFit/>
          </a:bodyPr>
          <a:lstStyle/>
          <a:p>
            <a:pPr algn="l"/>
            <a:r>
              <a:rPr sz="1400" b="1" dirty="0">
                <a:solidFill>
                  <a:srgbClr val="185CBE"/>
                </a:solidFill>
                <a:latin typeface="Aptos"/>
              </a:rPr>
              <a:t>Managed Technology</a:t>
            </a:r>
          </a:p>
        </p:txBody>
      </p:sp>
      <p:sp>
        <p:nvSpPr>
          <p:cNvPr id="11" name="TextBox 10"/>
          <p:cNvSpPr txBox="1"/>
          <p:nvPr/>
        </p:nvSpPr>
        <p:spPr>
          <a:xfrm>
            <a:off x="795528" y="3310128"/>
            <a:ext cx="3026664" cy="612647"/>
          </a:xfrm>
          <a:prstGeom prst="rect">
            <a:avLst/>
          </a:prstGeom>
          <a:noFill/>
        </p:spPr>
        <p:txBody>
          <a:bodyPr wrap="square">
            <a:spAutoFit/>
          </a:bodyPr>
          <a:lstStyle/>
          <a:p>
            <a:pPr algn="l"/>
            <a:r>
              <a:rPr sz="1050" b="0" dirty="0">
                <a:solidFill>
                  <a:srgbClr val="1C2839"/>
                </a:solidFill>
                <a:latin typeface="Aptos"/>
              </a:rPr>
              <a:t>Recurring technology operations</a:t>
            </a:r>
          </a:p>
        </p:txBody>
      </p:sp>
      <p:sp>
        <p:nvSpPr>
          <p:cNvPr id="12" name="Rounded Rectangle 11"/>
          <p:cNvSpPr/>
          <p:nvPr/>
        </p:nvSpPr>
        <p:spPr>
          <a:xfrm>
            <a:off x="4389120" y="2743200"/>
            <a:ext cx="3429000" cy="132588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3" name="TextBox 12"/>
          <p:cNvSpPr txBox="1"/>
          <p:nvPr/>
        </p:nvSpPr>
        <p:spPr>
          <a:xfrm>
            <a:off x="4590288" y="2907792"/>
            <a:ext cx="3026664" cy="320040"/>
          </a:xfrm>
          <a:prstGeom prst="rect">
            <a:avLst/>
          </a:prstGeom>
          <a:noFill/>
        </p:spPr>
        <p:txBody>
          <a:bodyPr wrap="square">
            <a:spAutoFit/>
          </a:bodyPr>
          <a:lstStyle/>
          <a:p>
            <a:pPr algn="l"/>
            <a:r>
              <a:rPr sz="1400" b="1" dirty="0">
                <a:solidFill>
                  <a:srgbClr val="185CBE"/>
                </a:solidFill>
                <a:latin typeface="Aptos"/>
              </a:rPr>
              <a:t>AI Solutions</a:t>
            </a:r>
          </a:p>
        </p:txBody>
      </p:sp>
      <p:sp>
        <p:nvSpPr>
          <p:cNvPr id="14" name="TextBox 13"/>
          <p:cNvSpPr txBox="1"/>
          <p:nvPr/>
        </p:nvSpPr>
        <p:spPr>
          <a:xfrm>
            <a:off x="4590288" y="3310128"/>
            <a:ext cx="3026664" cy="612647"/>
          </a:xfrm>
          <a:prstGeom prst="rect">
            <a:avLst/>
          </a:prstGeom>
          <a:noFill/>
        </p:spPr>
        <p:txBody>
          <a:bodyPr wrap="square">
            <a:spAutoFit/>
          </a:bodyPr>
          <a:lstStyle/>
          <a:p>
            <a:pPr algn="l"/>
            <a:r>
              <a:rPr sz="1050" b="0" dirty="0">
                <a:solidFill>
                  <a:srgbClr val="1C2839"/>
                </a:solidFill>
                <a:latin typeface="Aptos"/>
              </a:rPr>
              <a:t>AI-powered business tools</a:t>
            </a:r>
          </a:p>
        </p:txBody>
      </p:sp>
      <p:sp>
        <p:nvSpPr>
          <p:cNvPr id="15" name="Rounded Rectangle 14"/>
          <p:cNvSpPr/>
          <p:nvPr/>
        </p:nvSpPr>
        <p:spPr>
          <a:xfrm>
            <a:off x="8183880" y="2743200"/>
            <a:ext cx="3429000" cy="132588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6" name="TextBox 15"/>
          <p:cNvSpPr txBox="1"/>
          <p:nvPr/>
        </p:nvSpPr>
        <p:spPr>
          <a:xfrm>
            <a:off x="8385048" y="2907792"/>
            <a:ext cx="3026664" cy="320040"/>
          </a:xfrm>
          <a:prstGeom prst="rect">
            <a:avLst/>
          </a:prstGeom>
          <a:noFill/>
        </p:spPr>
        <p:txBody>
          <a:bodyPr wrap="square">
            <a:spAutoFit/>
          </a:bodyPr>
          <a:lstStyle/>
          <a:p>
            <a:pPr algn="l"/>
            <a:r>
              <a:rPr sz="1400" b="1" dirty="0">
                <a:solidFill>
                  <a:srgbClr val="185CBE"/>
                </a:solidFill>
                <a:latin typeface="Aptos"/>
              </a:rPr>
              <a:t>Industry Packages</a:t>
            </a:r>
          </a:p>
        </p:txBody>
      </p:sp>
      <p:sp>
        <p:nvSpPr>
          <p:cNvPr id="17" name="TextBox 16"/>
          <p:cNvSpPr txBox="1"/>
          <p:nvPr/>
        </p:nvSpPr>
        <p:spPr>
          <a:xfrm>
            <a:off x="8385048" y="3310128"/>
            <a:ext cx="3026664" cy="612647"/>
          </a:xfrm>
          <a:prstGeom prst="rect">
            <a:avLst/>
          </a:prstGeom>
          <a:noFill/>
        </p:spPr>
        <p:txBody>
          <a:bodyPr wrap="square">
            <a:spAutoFit/>
          </a:bodyPr>
          <a:lstStyle/>
          <a:p>
            <a:pPr algn="l"/>
            <a:r>
              <a:rPr sz="1050" b="0" dirty="0">
                <a:solidFill>
                  <a:srgbClr val="1C2839"/>
                </a:solidFill>
                <a:latin typeface="Aptos"/>
              </a:rPr>
              <a:t>Repeatable vertical solutions</a:t>
            </a:r>
          </a:p>
        </p:txBody>
      </p:sp>
      <p:sp>
        <p:nvSpPr>
          <p:cNvPr id="18" name="Rounded Rectangle 17"/>
          <p:cNvSpPr/>
          <p:nvPr/>
        </p:nvSpPr>
        <p:spPr>
          <a:xfrm>
            <a:off x="594360" y="4343400"/>
            <a:ext cx="3429000" cy="132588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9" name="TextBox 18"/>
          <p:cNvSpPr txBox="1"/>
          <p:nvPr/>
        </p:nvSpPr>
        <p:spPr>
          <a:xfrm>
            <a:off x="795528" y="4507992"/>
            <a:ext cx="3026664" cy="320040"/>
          </a:xfrm>
          <a:prstGeom prst="rect">
            <a:avLst/>
          </a:prstGeom>
          <a:noFill/>
        </p:spPr>
        <p:txBody>
          <a:bodyPr wrap="square">
            <a:spAutoFit/>
          </a:bodyPr>
          <a:lstStyle/>
          <a:p>
            <a:pPr algn="l"/>
            <a:r>
              <a:rPr sz="1400" b="1" dirty="0">
                <a:solidFill>
                  <a:srgbClr val="185CBE"/>
                </a:solidFill>
                <a:latin typeface="Aptos"/>
              </a:rPr>
              <a:t>Proprietary Technology</a:t>
            </a:r>
          </a:p>
        </p:txBody>
      </p:sp>
      <p:sp>
        <p:nvSpPr>
          <p:cNvPr id="20" name="TextBox 19"/>
          <p:cNvSpPr txBox="1"/>
          <p:nvPr/>
        </p:nvSpPr>
        <p:spPr>
          <a:xfrm>
            <a:off x="795528" y="4910328"/>
            <a:ext cx="3026664" cy="612647"/>
          </a:xfrm>
          <a:prstGeom prst="rect">
            <a:avLst/>
          </a:prstGeom>
          <a:noFill/>
        </p:spPr>
        <p:txBody>
          <a:bodyPr wrap="square">
            <a:spAutoFit/>
          </a:bodyPr>
          <a:lstStyle/>
          <a:p>
            <a:pPr algn="l"/>
            <a:r>
              <a:rPr sz="1050" b="0" dirty="0">
                <a:solidFill>
                  <a:srgbClr val="1C2839"/>
                </a:solidFill>
                <a:latin typeface="Aptos"/>
              </a:rPr>
              <a:t>Platform and workflow IP</a:t>
            </a:r>
          </a:p>
        </p:txBody>
      </p:sp>
      <p:sp>
        <p:nvSpPr>
          <p:cNvPr id="21" name="Rounded Rectangle 20"/>
          <p:cNvSpPr/>
          <p:nvPr/>
        </p:nvSpPr>
        <p:spPr>
          <a:xfrm>
            <a:off x="4389120" y="4343400"/>
            <a:ext cx="3429000" cy="132588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22" name="TextBox 21"/>
          <p:cNvSpPr txBox="1"/>
          <p:nvPr/>
        </p:nvSpPr>
        <p:spPr>
          <a:xfrm>
            <a:off x="4590288" y="4507992"/>
            <a:ext cx="3026664" cy="320040"/>
          </a:xfrm>
          <a:prstGeom prst="rect">
            <a:avLst/>
          </a:prstGeom>
          <a:noFill/>
        </p:spPr>
        <p:txBody>
          <a:bodyPr wrap="square">
            <a:spAutoFit/>
          </a:bodyPr>
          <a:lstStyle/>
          <a:p>
            <a:pPr algn="l"/>
            <a:r>
              <a:rPr sz="1400" b="1" dirty="0">
                <a:solidFill>
                  <a:srgbClr val="185CBE"/>
                </a:solidFill>
                <a:latin typeface="Aptos"/>
              </a:rPr>
              <a:t>National Operations</a:t>
            </a:r>
          </a:p>
        </p:txBody>
      </p:sp>
      <p:sp>
        <p:nvSpPr>
          <p:cNvPr id="23" name="TextBox 22"/>
          <p:cNvSpPr txBox="1"/>
          <p:nvPr/>
        </p:nvSpPr>
        <p:spPr>
          <a:xfrm>
            <a:off x="4590288" y="4910328"/>
            <a:ext cx="3026664" cy="612647"/>
          </a:xfrm>
          <a:prstGeom prst="rect">
            <a:avLst/>
          </a:prstGeom>
          <a:noFill/>
        </p:spPr>
        <p:txBody>
          <a:bodyPr wrap="square">
            <a:spAutoFit/>
          </a:bodyPr>
          <a:lstStyle/>
          <a:p>
            <a:pPr algn="l"/>
            <a:r>
              <a:rPr sz="1050" b="0" dirty="0">
                <a:solidFill>
                  <a:srgbClr val="1C2839"/>
                </a:solidFill>
                <a:latin typeface="Aptos"/>
              </a:rPr>
              <a:t>Broader U.S. market</a:t>
            </a:r>
          </a:p>
        </p:txBody>
      </p:sp>
      <p:sp>
        <p:nvSpPr>
          <p:cNvPr id="24" name="Rounded Rectangle 23"/>
          <p:cNvSpPr/>
          <p:nvPr/>
        </p:nvSpPr>
        <p:spPr>
          <a:xfrm>
            <a:off x="8183880" y="4343400"/>
            <a:ext cx="3429000" cy="132588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25" name="TextBox 24"/>
          <p:cNvSpPr txBox="1"/>
          <p:nvPr/>
        </p:nvSpPr>
        <p:spPr>
          <a:xfrm>
            <a:off x="8385048" y="4507992"/>
            <a:ext cx="3026664" cy="320040"/>
          </a:xfrm>
          <a:prstGeom prst="rect">
            <a:avLst/>
          </a:prstGeom>
          <a:noFill/>
        </p:spPr>
        <p:txBody>
          <a:bodyPr wrap="square">
            <a:spAutoFit/>
          </a:bodyPr>
          <a:lstStyle/>
          <a:p>
            <a:pPr algn="l"/>
            <a:r>
              <a:rPr sz="1400" b="1" dirty="0">
                <a:solidFill>
                  <a:srgbClr val="185CBE"/>
                </a:solidFill>
                <a:latin typeface="Aptos"/>
              </a:rPr>
              <a:t>International</a:t>
            </a:r>
          </a:p>
        </p:txBody>
      </p:sp>
      <p:sp>
        <p:nvSpPr>
          <p:cNvPr id="26" name="TextBox 25"/>
          <p:cNvSpPr txBox="1"/>
          <p:nvPr/>
        </p:nvSpPr>
        <p:spPr>
          <a:xfrm>
            <a:off x="8385048" y="4910328"/>
            <a:ext cx="3026664" cy="612647"/>
          </a:xfrm>
          <a:prstGeom prst="rect">
            <a:avLst/>
          </a:prstGeom>
          <a:noFill/>
        </p:spPr>
        <p:txBody>
          <a:bodyPr wrap="square">
            <a:spAutoFit/>
          </a:bodyPr>
          <a:lstStyle/>
          <a:p>
            <a:pPr algn="l"/>
            <a:r>
              <a:rPr sz="1050" b="0" dirty="0">
                <a:solidFill>
                  <a:srgbClr val="1C2839"/>
                </a:solidFill>
                <a:latin typeface="Aptos"/>
              </a:rPr>
              <a:t>Selected global markets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pic>
        <p:nvPicPr>
          <p:cNvPr id="3" name="Picture 2" descr="Zovente_logo_150x150(1).png"/>
          <p:cNvPicPr>
            <a:picLocks noChangeAspect="1"/>
          </p:cNvPicPr>
          <p:nvPr/>
        </p:nvPicPr>
        <p:blipFill>
          <a:blip r:embed="rId2"/>
          <a:stretch>
            <a:fillRect/>
          </a:stretch>
        </p:blipFill>
        <p:spPr>
          <a:xfrm>
            <a:off x="502920" y="256032"/>
            <a:ext cx="1143000" cy="1143000"/>
          </a:xfrm>
          <a:prstGeom prst="rect">
            <a:avLst/>
          </a:prstGeom>
        </p:spPr>
      </p:pic>
      <p:sp>
        <p:nvSpPr>
          <p:cNvPr id="4" name="TextBox 3"/>
          <p:cNvSpPr txBox="1"/>
          <p:nvPr/>
        </p:nvSpPr>
        <p:spPr>
          <a:xfrm>
            <a:off x="594360" y="932688"/>
            <a:ext cx="10881360" cy="502920"/>
          </a:xfrm>
          <a:prstGeom prst="rect">
            <a:avLst/>
          </a:prstGeom>
          <a:noFill/>
        </p:spPr>
        <p:txBody>
          <a:bodyPr wrap="square">
            <a:spAutoFit/>
          </a:bodyPr>
          <a:lstStyle/>
          <a:p>
            <a:pPr algn="l"/>
            <a:r>
              <a:rPr sz="2700" b="1" dirty="0">
                <a:solidFill>
                  <a:srgbClr val="0A1930"/>
                </a:solidFill>
                <a:latin typeface="Aptos"/>
              </a:rPr>
              <a:t>Technology &amp; Intellectual Property Strategy</a:t>
            </a:r>
          </a:p>
        </p:txBody>
      </p:sp>
      <p:sp>
        <p:nvSpPr>
          <p:cNvPr id="5" name="TextBox 4"/>
          <p:cNvSpPr txBox="1"/>
          <p:nvPr/>
        </p:nvSpPr>
        <p:spPr>
          <a:xfrm>
            <a:off x="612648" y="1453896"/>
            <a:ext cx="10515600" cy="347472"/>
          </a:xfrm>
          <a:prstGeom prst="rect">
            <a:avLst/>
          </a:prstGeom>
          <a:noFill/>
        </p:spPr>
        <p:txBody>
          <a:bodyPr wrap="square">
            <a:spAutoFit/>
          </a:bodyPr>
          <a:lstStyle/>
          <a:p>
            <a:pPr algn="l"/>
            <a:r>
              <a:rPr sz="1100" b="0" dirty="0">
                <a:solidFill>
                  <a:srgbClr val="5B6C82"/>
                </a:solidFill>
                <a:latin typeface="Aptos"/>
              </a:rPr>
              <a:t>Potential IP develops alongside the operating model</a:t>
            </a:r>
          </a:p>
        </p:txBody>
      </p:sp>
      <p:sp>
        <p:nvSpPr>
          <p:cNvPr id="6" name="TextBox 5"/>
          <p:cNvSpPr txBox="1"/>
          <p:nvPr/>
        </p:nvSpPr>
        <p:spPr>
          <a:xfrm>
            <a:off x="594360" y="6510528"/>
            <a:ext cx="4572000" cy="164592"/>
          </a:xfrm>
          <a:prstGeom prst="rect">
            <a:avLst/>
          </a:prstGeom>
          <a:noFill/>
        </p:spPr>
        <p:txBody>
          <a:bodyPr wrap="square">
            <a:spAutoFit/>
          </a:bodyPr>
          <a:lstStyle/>
          <a:p>
            <a:pPr algn="l"/>
            <a:r>
              <a:rPr sz="700" b="1" dirty="0">
                <a:solidFill>
                  <a:srgbClr val="5B6C82"/>
                </a:solidFill>
                <a:latin typeface="Aptos"/>
              </a:rPr>
              <a:t>ZORVENTE TECHNOLOGY GROUP LLC</a:t>
            </a:r>
          </a:p>
        </p:txBody>
      </p:sp>
      <p:sp>
        <p:nvSpPr>
          <p:cNvPr id="7" name="TextBox 6"/>
          <p:cNvSpPr txBox="1"/>
          <p:nvPr/>
        </p:nvSpPr>
        <p:spPr>
          <a:xfrm>
            <a:off x="11064240" y="6510528"/>
            <a:ext cx="411480" cy="164592"/>
          </a:xfrm>
          <a:prstGeom prst="rect">
            <a:avLst/>
          </a:prstGeom>
          <a:noFill/>
        </p:spPr>
        <p:txBody>
          <a:bodyPr wrap="square">
            <a:spAutoFit/>
          </a:bodyPr>
          <a:lstStyle/>
          <a:p>
            <a:pPr algn="r"/>
            <a:r>
              <a:rPr sz="700" b="0" dirty="0">
                <a:solidFill>
                  <a:srgbClr val="5B6C82"/>
                </a:solidFill>
                <a:latin typeface="Aptos"/>
              </a:rPr>
              <a:t>22</a:t>
            </a:r>
          </a:p>
        </p:txBody>
      </p:sp>
      <p:sp>
        <p:nvSpPr>
          <p:cNvPr id="8" name="TextBox 7"/>
          <p:cNvSpPr txBox="1"/>
          <p:nvPr/>
        </p:nvSpPr>
        <p:spPr>
          <a:xfrm>
            <a:off x="731520" y="1691640"/>
            <a:ext cx="5212080" cy="4114800"/>
          </a:xfrm>
          <a:prstGeom prst="rect">
            <a:avLst/>
          </a:prstGeom>
          <a:noFill/>
        </p:spPr>
        <p:txBody>
          <a:bodyPr wrap="square">
            <a:spAutoFit/>
          </a:bodyPr>
          <a:lstStyle/>
          <a:p>
            <a:pPr>
              <a:spcAft>
                <a:spcPts val="500"/>
              </a:spcAft>
              <a:defRPr sz="1150">
                <a:solidFill>
                  <a:srgbClr val="1C2839"/>
                </a:solidFill>
                <a:latin typeface="Aptos"/>
              </a:defRPr>
            </a:pPr>
            <a:r>
              <a:rPr dirty="0"/>
              <a:t>• Workflow automation</a:t>
            </a:r>
          </a:p>
          <a:p>
            <a:pPr>
              <a:spcAft>
                <a:spcPts val="500"/>
              </a:spcAft>
              <a:defRPr sz="1150">
                <a:solidFill>
                  <a:srgbClr val="1C2839"/>
                </a:solidFill>
                <a:latin typeface="Aptos"/>
              </a:defRPr>
            </a:pPr>
            <a:r>
              <a:rPr dirty="0"/>
              <a:t>• Customer management</a:t>
            </a:r>
          </a:p>
          <a:p>
            <a:pPr>
              <a:spcAft>
                <a:spcPts val="500"/>
              </a:spcAft>
              <a:defRPr sz="1150">
                <a:solidFill>
                  <a:srgbClr val="1C2839"/>
                </a:solidFill>
                <a:latin typeface="Aptos"/>
              </a:defRPr>
            </a:pPr>
            <a:r>
              <a:rPr dirty="0"/>
              <a:t>• AI-assisted troubleshooting</a:t>
            </a:r>
          </a:p>
          <a:p>
            <a:pPr>
              <a:spcAft>
                <a:spcPts val="500"/>
              </a:spcAft>
              <a:defRPr sz="1150">
                <a:solidFill>
                  <a:srgbClr val="1C2839"/>
                </a:solidFill>
                <a:latin typeface="Aptos"/>
              </a:defRPr>
            </a:pPr>
            <a:r>
              <a:rPr dirty="0"/>
              <a:t>• Knowledge management</a:t>
            </a:r>
          </a:p>
          <a:p>
            <a:pPr>
              <a:spcAft>
                <a:spcPts val="500"/>
              </a:spcAft>
              <a:defRPr sz="1150">
                <a:solidFill>
                  <a:srgbClr val="1C2839"/>
                </a:solidFill>
                <a:latin typeface="Aptos"/>
              </a:defRPr>
            </a:pPr>
            <a:r>
              <a:rPr dirty="0"/>
              <a:t>• Security workflows</a:t>
            </a:r>
          </a:p>
          <a:p>
            <a:pPr>
              <a:spcAft>
                <a:spcPts val="500"/>
              </a:spcAft>
              <a:defRPr sz="1150">
                <a:solidFill>
                  <a:srgbClr val="1C2839"/>
                </a:solidFill>
                <a:latin typeface="Aptos"/>
              </a:defRPr>
            </a:pPr>
            <a:r>
              <a:rPr dirty="0"/>
              <a:t>• Employee operations</a:t>
            </a:r>
          </a:p>
          <a:p>
            <a:pPr>
              <a:spcAft>
                <a:spcPts val="500"/>
              </a:spcAft>
              <a:defRPr sz="1150">
                <a:solidFill>
                  <a:srgbClr val="1C2839"/>
                </a:solidFill>
                <a:latin typeface="Aptos"/>
              </a:defRPr>
            </a:pPr>
            <a:r>
              <a:rPr dirty="0"/>
              <a:t>• Contract management</a:t>
            </a:r>
          </a:p>
          <a:p>
            <a:pPr>
              <a:spcAft>
                <a:spcPts val="500"/>
              </a:spcAft>
              <a:defRPr sz="1150">
                <a:solidFill>
                  <a:srgbClr val="1C2839"/>
                </a:solidFill>
                <a:latin typeface="Aptos"/>
              </a:defRPr>
            </a:pPr>
            <a:r>
              <a:rPr dirty="0"/>
              <a:t>• Business process automation</a:t>
            </a:r>
          </a:p>
          <a:p>
            <a:pPr>
              <a:spcAft>
                <a:spcPts val="500"/>
              </a:spcAft>
              <a:defRPr sz="1150">
                <a:solidFill>
                  <a:srgbClr val="1C2839"/>
                </a:solidFill>
                <a:latin typeface="Aptos"/>
              </a:defRPr>
            </a:pPr>
            <a:r>
              <a:rPr dirty="0"/>
              <a:t>• Industry-specific workflows</a:t>
            </a:r>
          </a:p>
        </p:txBody>
      </p:sp>
      <p:sp>
        <p:nvSpPr>
          <p:cNvPr id="9" name="Rounded Rectangle 8"/>
          <p:cNvSpPr/>
          <p:nvPr/>
        </p:nvSpPr>
        <p:spPr>
          <a:xfrm>
            <a:off x="6263640" y="1737360"/>
            <a:ext cx="5074920" cy="361188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0" name="TextBox 9"/>
          <p:cNvSpPr txBox="1"/>
          <p:nvPr/>
        </p:nvSpPr>
        <p:spPr>
          <a:xfrm>
            <a:off x="6464807" y="1901952"/>
            <a:ext cx="4672583" cy="320040"/>
          </a:xfrm>
          <a:prstGeom prst="rect">
            <a:avLst/>
          </a:prstGeom>
          <a:noFill/>
        </p:spPr>
        <p:txBody>
          <a:bodyPr wrap="square">
            <a:spAutoFit/>
          </a:bodyPr>
          <a:lstStyle/>
          <a:p>
            <a:pPr algn="l"/>
            <a:r>
              <a:rPr sz="1400" b="1" dirty="0">
                <a:solidFill>
                  <a:srgbClr val="185CBE"/>
                </a:solidFill>
                <a:latin typeface="Aptos"/>
              </a:rPr>
              <a:t>LONG-TERM IP OPPORTUNITIES</a:t>
            </a:r>
          </a:p>
        </p:txBody>
      </p:sp>
      <p:sp>
        <p:nvSpPr>
          <p:cNvPr id="11" name="TextBox 10"/>
          <p:cNvSpPr txBox="1"/>
          <p:nvPr/>
        </p:nvSpPr>
        <p:spPr>
          <a:xfrm>
            <a:off x="6464807" y="2304288"/>
            <a:ext cx="4672583" cy="2898648"/>
          </a:xfrm>
          <a:prstGeom prst="rect">
            <a:avLst/>
          </a:prstGeom>
          <a:noFill/>
        </p:spPr>
        <p:txBody>
          <a:bodyPr wrap="square">
            <a:spAutoFit/>
          </a:bodyPr>
          <a:lstStyle/>
          <a:p>
            <a:pPr algn="l"/>
            <a:r>
              <a:rPr sz="1050" b="0" dirty="0">
                <a:solidFill>
                  <a:srgbClr val="1C2839"/>
                </a:solidFill>
                <a:latin typeface="Aptos"/>
              </a:rPr>
              <a:t>Proprietary software
Automation workflows
AI agents
Internal tools
Industry-specific solutions
Data structures
Operating procedures
Technology integrations
Customer-facing software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pic>
        <p:nvPicPr>
          <p:cNvPr id="3" name="Picture 2" descr="Zovente_logo_150x150(1).png"/>
          <p:cNvPicPr>
            <a:picLocks noChangeAspect="1"/>
          </p:cNvPicPr>
          <p:nvPr/>
        </p:nvPicPr>
        <p:blipFill>
          <a:blip r:embed="rId2"/>
          <a:stretch>
            <a:fillRect/>
          </a:stretch>
        </p:blipFill>
        <p:spPr>
          <a:xfrm>
            <a:off x="502920" y="256032"/>
            <a:ext cx="1143000" cy="1143000"/>
          </a:xfrm>
          <a:prstGeom prst="rect">
            <a:avLst/>
          </a:prstGeom>
        </p:spPr>
      </p:pic>
      <p:sp>
        <p:nvSpPr>
          <p:cNvPr id="4" name="TextBox 3"/>
          <p:cNvSpPr txBox="1"/>
          <p:nvPr/>
        </p:nvSpPr>
        <p:spPr>
          <a:xfrm>
            <a:off x="594360" y="932688"/>
            <a:ext cx="10881360" cy="502920"/>
          </a:xfrm>
          <a:prstGeom prst="rect">
            <a:avLst/>
          </a:prstGeom>
          <a:noFill/>
        </p:spPr>
        <p:txBody>
          <a:bodyPr wrap="square">
            <a:spAutoFit/>
          </a:bodyPr>
          <a:lstStyle/>
          <a:p>
            <a:pPr algn="l"/>
            <a:r>
              <a:rPr sz="2700" b="1" dirty="0">
                <a:solidFill>
                  <a:srgbClr val="0A1930"/>
                </a:solidFill>
                <a:latin typeface="Aptos"/>
              </a:rPr>
              <a:t>Operations</a:t>
            </a:r>
          </a:p>
        </p:txBody>
      </p:sp>
      <p:sp>
        <p:nvSpPr>
          <p:cNvPr id="5" name="TextBox 4"/>
          <p:cNvSpPr txBox="1"/>
          <p:nvPr/>
        </p:nvSpPr>
        <p:spPr>
          <a:xfrm>
            <a:off x="612648" y="1453896"/>
            <a:ext cx="10515600" cy="347472"/>
          </a:xfrm>
          <a:prstGeom prst="rect">
            <a:avLst/>
          </a:prstGeom>
          <a:noFill/>
        </p:spPr>
        <p:txBody>
          <a:bodyPr wrap="square">
            <a:spAutoFit/>
          </a:bodyPr>
          <a:lstStyle/>
          <a:p>
            <a:pPr algn="l"/>
            <a:r>
              <a:rPr sz="1100" b="0" dirty="0">
                <a:solidFill>
                  <a:srgbClr val="5B6C82"/>
                </a:solidFill>
                <a:latin typeface="Aptos"/>
              </a:rPr>
              <a:t>Build capabilities progressively as revenue and funding permit</a:t>
            </a:r>
          </a:p>
        </p:txBody>
      </p:sp>
      <p:sp>
        <p:nvSpPr>
          <p:cNvPr id="6" name="TextBox 5"/>
          <p:cNvSpPr txBox="1"/>
          <p:nvPr/>
        </p:nvSpPr>
        <p:spPr>
          <a:xfrm>
            <a:off x="594360" y="6510528"/>
            <a:ext cx="4572000" cy="164592"/>
          </a:xfrm>
          <a:prstGeom prst="rect">
            <a:avLst/>
          </a:prstGeom>
          <a:noFill/>
        </p:spPr>
        <p:txBody>
          <a:bodyPr wrap="square">
            <a:spAutoFit/>
          </a:bodyPr>
          <a:lstStyle/>
          <a:p>
            <a:pPr algn="l"/>
            <a:r>
              <a:rPr sz="700" b="1" dirty="0">
                <a:solidFill>
                  <a:srgbClr val="5B6C82"/>
                </a:solidFill>
                <a:latin typeface="Aptos"/>
              </a:rPr>
              <a:t>ZORVENTE TECHNOLOGY GROUP LLC</a:t>
            </a:r>
          </a:p>
        </p:txBody>
      </p:sp>
      <p:sp>
        <p:nvSpPr>
          <p:cNvPr id="7" name="TextBox 6"/>
          <p:cNvSpPr txBox="1"/>
          <p:nvPr/>
        </p:nvSpPr>
        <p:spPr>
          <a:xfrm>
            <a:off x="11064240" y="6510528"/>
            <a:ext cx="411480" cy="164592"/>
          </a:xfrm>
          <a:prstGeom prst="rect">
            <a:avLst/>
          </a:prstGeom>
          <a:noFill/>
        </p:spPr>
        <p:txBody>
          <a:bodyPr wrap="square">
            <a:spAutoFit/>
          </a:bodyPr>
          <a:lstStyle/>
          <a:p>
            <a:pPr algn="r"/>
            <a:r>
              <a:rPr sz="700" b="0" dirty="0">
                <a:solidFill>
                  <a:srgbClr val="5B6C82"/>
                </a:solidFill>
                <a:latin typeface="Aptos"/>
              </a:rPr>
              <a:t>23</a:t>
            </a:r>
          </a:p>
        </p:txBody>
      </p:sp>
      <p:sp>
        <p:nvSpPr>
          <p:cNvPr id="8" name="Rounded Rectangle 7"/>
          <p:cNvSpPr/>
          <p:nvPr/>
        </p:nvSpPr>
        <p:spPr>
          <a:xfrm>
            <a:off x="594360" y="1737360"/>
            <a:ext cx="3429000" cy="178308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9" name="TextBox 8"/>
          <p:cNvSpPr txBox="1"/>
          <p:nvPr/>
        </p:nvSpPr>
        <p:spPr>
          <a:xfrm>
            <a:off x="795528" y="1901952"/>
            <a:ext cx="3026664" cy="320040"/>
          </a:xfrm>
          <a:prstGeom prst="rect">
            <a:avLst/>
          </a:prstGeom>
          <a:noFill/>
        </p:spPr>
        <p:txBody>
          <a:bodyPr wrap="square">
            <a:spAutoFit/>
          </a:bodyPr>
          <a:lstStyle/>
          <a:p>
            <a:pPr algn="l"/>
            <a:r>
              <a:rPr sz="1400" b="1" dirty="0">
                <a:solidFill>
                  <a:srgbClr val="185CBE"/>
                </a:solidFill>
                <a:latin typeface="Aptos"/>
              </a:rPr>
              <a:t>Founder / CEO</a:t>
            </a:r>
          </a:p>
        </p:txBody>
      </p:sp>
      <p:sp>
        <p:nvSpPr>
          <p:cNvPr id="10" name="TextBox 9"/>
          <p:cNvSpPr txBox="1"/>
          <p:nvPr/>
        </p:nvSpPr>
        <p:spPr>
          <a:xfrm>
            <a:off x="795528" y="2304288"/>
            <a:ext cx="3026664" cy="1069848"/>
          </a:xfrm>
          <a:prstGeom prst="rect">
            <a:avLst/>
          </a:prstGeom>
          <a:noFill/>
        </p:spPr>
        <p:txBody>
          <a:bodyPr wrap="square">
            <a:spAutoFit/>
          </a:bodyPr>
          <a:lstStyle/>
          <a:p>
            <a:pPr algn="l"/>
            <a:r>
              <a:rPr sz="1050" b="0" dirty="0">
                <a:solidFill>
                  <a:srgbClr val="1C2839"/>
                </a:solidFill>
                <a:latin typeface="Aptos"/>
              </a:rPr>
              <a:t>Strategy • customer • vision • company building</a:t>
            </a:r>
          </a:p>
        </p:txBody>
      </p:sp>
      <p:sp>
        <p:nvSpPr>
          <p:cNvPr id="11" name="Rounded Rectangle 10"/>
          <p:cNvSpPr/>
          <p:nvPr/>
        </p:nvSpPr>
        <p:spPr>
          <a:xfrm>
            <a:off x="4389120" y="1737360"/>
            <a:ext cx="3429000" cy="178308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2" name="TextBox 11"/>
          <p:cNvSpPr txBox="1"/>
          <p:nvPr/>
        </p:nvSpPr>
        <p:spPr>
          <a:xfrm>
            <a:off x="4590288" y="1901952"/>
            <a:ext cx="3026664" cy="320040"/>
          </a:xfrm>
          <a:prstGeom prst="rect">
            <a:avLst/>
          </a:prstGeom>
          <a:noFill/>
        </p:spPr>
        <p:txBody>
          <a:bodyPr wrap="square">
            <a:spAutoFit/>
          </a:bodyPr>
          <a:lstStyle/>
          <a:p>
            <a:pPr algn="l"/>
            <a:r>
              <a:rPr sz="1400" b="1" dirty="0">
                <a:solidFill>
                  <a:srgbClr val="185CBE"/>
                </a:solidFill>
                <a:latin typeface="Aptos"/>
              </a:rPr>
              <a:t>Operations &amp; Administration</a:t>
            </a:r>
          </a:p>
        </p:txBody>
      </p:sp>
      <p:sp>
        <p:nvSpPr>
          <p:cNvPr id="13" name="TextBox 12"/>
          <p:cNvSpPr txBox="1"/>
          <p:nvPr/>
        </p:nvSpPr>
        <p:spPr>
          <a:xfrm>
            <a:off x="4590288" y="2304288"/>
            <a:ext cx="3026664" cy="1069848"/>
          </a:xfrm>
          <a:prstGeom prst="rect">
            <a:avLst/>
          </a:prstGeom>
          <a:noFill/>
        </p:spPr>
        <p:txBody>
          <a:bodyPr wrap="square">
            <a:spAutoFit/>
          </a:bodyPr>
          <a:lstStyle/>
          <a:p>
            <a:pPr algn="l"/>
            <a:r>
              <a:rPr sz="1050" b="0" dirty="0">
                <a:solidFill>
                  <a:srgbClr val="1C2839"/>
                </a:solidFill>
                <a:latin typeface="Aptos"/>
              </a:rPr>
              <a:t>Finance • HR • legal • systems</a:t>
            </a:r>
          </a:p>
        </p:txBody>
      </p:sp>
      <p:sp>
        <p:nvSpPr>
          <p:cNvPr id="14" name="Rounded Rectangle 13"/>
          <p:cNvSpPr/>
          <p:nvPr/>
        </p:nvSpPr>
        <p:spPr>
          <a:xfrm>
            <a:off x="8183880" y="1737360"/>
            <a:ext cx="3429000" cy="178308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5" name="TextBox 14"/>
          <p:cNvSpPr txBox="1"/>
          <p:nvPr/>
        </p:nvSpPr>
        <p:spPr>
          <a:xfrm>
            <a:off x="8385048" y="1901952"/>
            <a:ext cx="3026664" cy="320040"/>
          </a:xfrm>
          <a:prstGeom prst="rect">
            <a:avLst/>
          </a:prstGeom>
          <a:noFill/>
        </p:spPr>
        <p:txBody>
          <a:bodyPr wrap="square">
            <a:spAutoFit/>
          </a:bodyPr>
          <a:lstStyle/>
          <a:p>
            <a:pPr algn="l"/>
            <a:r>
              <a:rPr sz="1400" b="1" dirty="0">
                <a:solidFill>
                  <a:srgbClr val="185CBE"/>
                </a:solidFill>
                <a:latin typeface="Aptos"/>
              </a:rPr>
              <a:t>Technical Operations</a:t>
            </a:r>
          </a:p>
        </p:txBody>
      </p:sp>
      <p:sp>
        <p:nvSpPr>
          <p:cNvPr id="16" name="TextBox 15"/>
          <p:cNvSpPr txBox="1"/>
          <p:nvPr/>
        </p:nvSpPr>
        <p:spPr>
          <a:xfrm>
            <a:off x="8385048" y="2304288"/>
            <a:ext cx="3026664" cy="1069848"/>
          </a:xfrm>
          <a:prstGeom prst="rect">
            <a:avLst/>
          </a:prstGeom>
          <a:noFill/>
        </p:spPr>
        <p:txBody>
          <a:bodyPr wrap="square">
            <a:spAutoFit/>
          </a:bodyPr>
          <a:lstStyle/>
          <a:p>
            <a:pPr algn="l"/>
            <a:r>
              <a:rPr sz="1050" b="0" dirty="0">
                <a:solidFill>
                  <a:srgbClr val="1C2839"/>
                </a:solidFill>
                <a:latin typeface="Aptos"/>
              </a:rPr>
              <a:t>IT • cloud • cybersecurity • AI / automation</a:t>
            </a:r>
          </a:p>
        </p:txBody>
      </p:sp>
      <p:sp>
        <p:nvSpPr>
          <p:cNvPr id="17" name="Rounded Rectangle 16"/>
          <p:cNvSpPr/>
          <p:nvPr/>
        </p:nvSpPr>
        <p:spPr>
          <a:xfrm>
            <a:off x="594360" y="3840479"/>
            <a:ext cx="3429000" cy="178308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8" name="TextBox 17"/>
          <p:cNvSpPr txBox="1"/>
          <p:nvPr/>
        </p:nvSpPr>
        <p:spPr>
          <a:xfrm>
            <a:off x="795528" y="4005071"/>
            <a:ext cx="3026664" cy="320040"/>
          </a:xfrm>
          <a:prstGeom prst="rect">
            <a:avLst/>
          </a:prstGeom>
          <a:noFill/>
        </p:spPr>
        <p:txBody>
          <a:bodyPr wrap="square">
            <a:spAutoFit/>
          </a:bodyPr>
          <a:lstStyle/>
          <a:p>
            <a:pPr algn="l"/>
            <a:r>
              <a:rPr sz="1400" b="1" dirty="0">
                <a:solidFill>
                  <a:srgbClr val="185CBE"/>
                </a:solidFill>
                <a:latin typeface="Aptos"/>
              </a:rPr>
              <a:t>Customer Success</a:t>
            </a:r>
          </a:p>
        </p:txBody>
      </p:sp>
      <p:sp>
        <p:nvSpPr>
          <p:cNvPr id="19" name="TextBox 18"/>
          <p:cNvSpPr txBox="1"/>
          <p:nvPr/>
        </p:nvSpPr>
        <p:spPr>
          <a:xfrm>
            <a:off x="795528" y="4407407"/>
            <a:ext cx="3026664" cy="1069848"/>
          </a:xfrm>
          <a:prstGeom prst="rect">
            <a:avLst/>
          </a:prstGeom>
          <a:noFill/>
        </p:spPr>
        <p:txBody>
          <a:bodyPr wrap="square">
            <a:spAutoFit/>
          </a:bodyPr>
          <a:lstStyle/>
          <a:p>
            <a:pPr algn="l"/>
            <a:r>
              <a:rPr sz="1050" b="0" dirty="0">
                <a:solidFill>
                  <a:srgbClr val="1C2839"/>
                </a:solidFill>
                <a:latin typeface="Aptos"/>
              </a:rPr>
              <a:t>Onboarding • support • renewals • expansion</a:t>
            </a:r>
          </a:p>
        </p:txBody>
      </p:sp>
      <p:sp>
        <p:nvSpPr>
          <p:cNvPr id="20" name="Rounded Rectangle 19"/>
          <p:cNvSpPr/>
          <p:nvPr/>
        </p:nvSpPr>
        <p:spPr>
          <a:xfrm>
            <a:off x="4389120" y="3840479"/>
            <a:ext cx="3429000" cy="178308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21" name="TextBox 20"/>
          <p:cNvSpPr txBox="1"/>
          <p:nvPr/>
        </p:nvSpPr>
        <p:spPr>
          <a:xfrm>
            <a:off x="4590288" y="4005071"/>
            <a:ext cx="3026664" cy="320040"/>
          </a:xfrm>
          <a:prstGeom prst="rect">
            <a:avLst/>
          </a:prstGeom>
          <a:noFill/>
        </p:spPr>
        <p:txBody>
          <a:bodyPr wrap="square">
            <a:spAutoFit/>
          </a:bodyPr>
          <a:lstStyle/>
          <a:p>
            <a:pPr algn="l"/>
            <a:r>
              <a:rPr sz="1400" b="1" dirty="0">
                <a:solidFill>
                  <a:srgbClr val="185CBE"/>
                </a:solidFill>
                <a:latin typeface="Aptos"/>
              </a:rPr>
              <a:t>Sales &amp; Marketing</a:t>
            </a:r>
          </a:p>
        </p:txBody>
      </p:sp>
      <p:sp>
        <p:nvSpPr>
          <p:cNvPr id="22" name="TextBox 21"/>
          <p:cNvSpPr txBox="1"/>
          <p:nvPr/>
        </p:nvSpPr>
        <p:spPr>
          <a:xfrm>
            <a:off x="4590288" y="4407407"/>
            <a:ext cx="3026664" cy="1069848"/>
          </a:xfrm>
          <a:prstGeom prst="rect">
            <a:avLst/>
          </a:prstGeom>
          <a:noFill/>
        </p:spPr>
        <p:txBody>
          <a:bodyPr wrap="square">
            <a:spAutoFit/>
          </a:bodyPr>
          <a:lstStyle/>
          <a:p>
            <a:pPr algn="l"/>
            <a:r>
              <a:rPr sz="1050" b="0" dirty="0">
                <a:solidFill>
                  <a:srgbClr val="1C2839"/>
                </a:solidFill>
                <a:latin typeface="Aptos"/>
              </a:rPr>
              <a:t>Prospecting • partnerships • content • growth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pic>
        <p:nvPicPr>
          <p:cNvPr id="3" name="Picture 2" descr="Zovente_logo_150x150(1).png"/>
          <p:cNvPicPr>
            <a:picLocks noChangeAspect="1"/>
          </p:cNvPicPr>
          <p:nvPr/>
        </p:nvPicPr>
        <p:blipFill>
          <a:blip r:embed="rId2"/>
          <a:stretch>
            <a:fillRect/>
          </a:stretch>
        </p:blipFill>
        <p:spPr>
          <a:xfrm>
            <a:off x="502920" y="256032"/>
            <a:ext cx="1143000" cy="1143000"/>
          </a:xfrm>
          <a:prstGeom prst="rect">
            <a:avLst/>
          </a:prstGeom>
        </p:spPr>
      </p:pic>
      <p:sp>
        <p:nvSpPr>
          <p:cNvPr id="4" name="TextBox 3"/>
          <p:cNvSpPr txBox="1"/>
          <p:nvPr/>
        </p:nvSpPr>
        <p:spPr>
          <a:xfrm>
            <a:off x="594360" y="932688"/>
            <a:ext cx="10881360" cy="502920"/>
          </a:xfrm>
          <a:prstGeom prst="rect">
            <a:avLst/>
          </a:prstGeom>
          <a:noFill/>
        </p:spPr>
        <p:txBody>
          <a:bodyPr wrap="square">
            <a:spAutoFit/>
          </a:bodyPr>
          <a:lstStyle/>
          <a:p>
            <a:pPr algn="l"/>
            <a:r>
              <a:rPr sz="2700" b="1" dirty="0">
                <a:solidFill>
                  <a:srgbClr val="0A1930"/>
                </a:solidFill>
                <a:latin typeface="Aptos"/>
              </a:rPr>
              <a:t>Hiring Strategy</a:t>
            </a:r>
          </a:p>
        </p:txBody>
      </p:sp>
      <p:sp>
        <p:nvSpPr>
          <p:cNvPr id="5" name="TextBox 4"/>
          <p:cNvSpPr txBox="1"/>
          <p:nvPr/>
        </p:nvSpPr>
        <p:spPr>
          <a:xfrm>
            <a:off x="612648" y="1453896"/>
            <a:ext cx="10515600" cy="347472"/>
          </a:xfrm>
          <a:prstGeom prst="rect">
            <a:avLst/>
          </a:prstGeom>
          <a:noFill/>
        </p:spPr>
        <p:txBody>
          <a:bodyPr wrap="square">
            <a:spAutoFit/>
          </a:bodyPr>
          <a:lstStyle/>
          <a:p>
            <a:pPr algn="l"/>
            <a:r>
              <a:rPr sz="1100" b="0" dirty="0">
                <a:solidFill>
                  <a:srgbClr val="5B6C82"/>
                </a:solidFill>
                <a:latin typeface="Aptos"/>
              </a:rPr>
              <a:t>Progressively add specialized capabilities</a:t>
            </a:r>
          </a:p>
        </p:txBody>
      </p:sp>
      <p:sp>
        <p:nvSpPr>
          <p:cNvPr id="6" name="TextBox 5"/>
          <p:cNvSpPr txBox="1"/>
          <p:nvPr/>
        </p:nvSpPr>
        <p:spPr>
          <a:xfrm>
            <a:off x="594360" y="6510528"/>
            <a:ext cx="4572000" cy="164592"/>
          </a:xfrm>
          <a:prstGeom prst="rect">
            <a:avLst/>
          </a:prstGeom>
          <a:noFill/>
        </p:spPr>
        <p:txBody>
          <a:bodyPr wrap="square">
            <a:spAutoFit/>
          </a:bodyPr>
          <a:lstStyle/>
          <a:p>
            <a:pPr algn="l"/>
            <a:r>
              <a:rPr sz="700" b="1" dirty="0">
                <a:solidFill>
                  <a:srgbClr val="5B6C82"/>
                </a:solidFill>
                <a:latin typeface="Aptos"/>
              </a:rPr>
              <a:t>ZORVENTE TECHNOLOGY GROUP LLC</a:t>
            </a:r>
          </a:p>
        </p:txBody>
      </p:sp>
      <p:sp>
        <p:nvSpPr>
          <p:cNvPr id="7" name="TextBox 6"/>
          <p:cNvSpPr txBox="1"/>
          <p:nvPr/>
        </p:nvSpPr>
        <p:spPr>
          <a:xfrm>
            <a:off x="11064240" y="6510528"/>
            <a:ext cx="411480" cy="164592"/>
          </a:xfrm>
          <a:prstGeom prst="rect">
            <a:avLst/>
          </a:prstGeom>
          <a:noFill/>
        </p:spPr>
        <p:txBody>
          <a:bodyPr wrap="square">
            <a:spAutoFit/>
          </a:bodyPr>
          <a:lstStyle/>
          <a:p>
            <a:pPr algn="r"/>
            <a:r>
              <a:rPr sz="700" b="0" dirty="0">
                <a:solidFill>
                  <a:srgbClr val="5B6C82"/>
                </a:solidFill>
                <a:latin typeface="Aptos"/>
              </a:rPr>
              <a:t>24</a:t>
            </a:r>
          </a:p>
        </p:txBody>
      </p:sp>
      <p:sp>
        <p:nvSpPr>
          <p:cNvPr id="8" name="Rounded Rectangle 7"/>
          <p:cNvSpPr/>
          <p:nvPr/>
        </p:nvSpPr>
        <p:spPr>
          <a:xfrm>
            <a:off x="594360" y="1737360"/>
            <a:ext cx="3429000" cy="178308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9" name="TextBox 8"/>
          <p:cNvSpPr txBox="1"/>
          <p:nvPr/>
        </p:nvSpPr>
        <p:spPr>
          <a:xfrm>
            <a:off x="795528" y="1901952"/>
            <a:ext cx="3026664" cy="320040"/>
          </a:xfrm>
          <a:prstGeom prst="rect">
            <a:avLst/>
          </a:prstGeom>
          <a:noFill/>
        </p:spPr>
        <p:txBody>
          <a:bodyPr wrap="square">
            <a:spAutoFit/>
          </a:bodyPr>
          <a:lstStyle/>
          <a:p>
            <a:pPr algn="l"/>
            <a:r>
              <a:rPr sz="1400" b="1" dirty="0">
                <a:solidFill>
                  <a:srgbClr val="185CBE"/>
                </a:solidFill>
                <a:latin typeface="Aptos"/>
              </a:rPr>
              <a:t>IT Support Technician</a:t>
            </a:r>
          </a:p>
        </p:txBody>
      </p:sp>
      <p:sp>
        <p:nvSpPr>
          <p:cNvPr id="10" name="TextBox 9"/>
          <p:cNvSpPr txBox="1"/>
          <p:nvPr/>
        </p:nvSpPr>
        <p:spPr>
          <a:xfrm>
            <a:off x="795528" y="2304288"/>
            <a:ext cx="3026664" cy="1069848"/>
          </a:xfrm>
          <a:prstGeom prst="rect">
            <a:avLst/>
          </a:prstGeom>
          <a:noFill/>
        </p:spPr>
        <p:txBody>
          <a:bodyPr wrap="square">
            <a:spAutoFit/>
          </a:bodyPr>
          <a:lstStyle/>
          <a:p>
            <a:pPr algn="l"/>
            <a:r>
              <a:rPr sz="1050" b="0" dirty="0">
                <a:solidFill>
                  <a:srgbClr val="1C2839"/>
                </a:solidFill>
                <a:latin typeface="Aptos"/>
              </a:rPr>
              <a:t>Help desk • troubleshooting • customer support</a:t>
            </a:r>
          </a:p>
        </p:txBody>
      </p:sp>
      <p:sp>
        <p:nvSpPr>
          <p:cNvPr id="11" name="Rounded Rectangle 10"/>
          <p:cNvSpPr/>
          <p:nvPr/>
        </p:nvSpPr>
        <p:spPr>
          <a:xfrm>
            <a:off x="4389120" y="1737360"/>
            <a:ext cx="3429000" cy="178308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2" name="TextBox 11"/>
          <p:cNvSpPr txBox="1"/>
          <p:nvPr/>
        </p:nvSpPr>
        <p:spPr>
          <a:xfrm>
            <a:off x="4590288" y="1901952"/>
            <a:ext cx="3026664" cy="320040"/>
          </a:xfrm>
          <a:prstGeom prst="rect">
            <a:avLst/>
          </a:prstGeom>
          <a:noFill/>
        </p:spPr>
        <p:txBody>
          <a:bodyPr wrap="square">
            <a:spAutoFit/>
          </a:bodyPr>
          <a:lstStyle/>
          <a:p>
            <a:pPr algn="l"/>
            <a:r>
              <a:rPr sz="1400" b="1" dirty="0">
                <a:solidFill>
                  <a:srgbClr val="185CBE"/>
                </a:solidFill>
                <a:latin typeface="Aptos"/>
              </a:rPr>
              <a:t>Systems / Cloud Specialist</a:t>
            </a:r>
          </a:p>
        </p:txBody>
      </p:sp>
      <p:sp>
        <p:nvSpPr>
          <p:cNvPr id="13" name="TextBox 12"/>
          <p:cNvSpPr txBox="1"/>
          <p:nvPr/>
        </p:nvSpPr>
        <p:spPr>
          <a:xfrm>
            <a:off x="4590288" y="2304288"/>
            <a:ext cx="3026664" cy="1069848"/>
          </a:xfrm>
          <a:prstGeom prst="rect">
            <a:avLst/>
          </a:prstGeom>
          <a:noFill/>
        </p:spPr>
        <p:txBody>
          <a:bodyPr wrap="square">
            <a:spAutoFit/>
          </a:bodyPr>
          <a:lstStyle/>
          <a:p>
            <a:pPr algn="l"/>
            <a:r>
              <a:rPr sz="1050" b="0" dirty="0">
                <a:solidFill>
                  <a:srgbClr val="1C2839"/>
                </a:solidFill>
                <a:latin typeface="Aptos"/>
              </a:rPr>
              <a:t>Cloud • infrastructure • migration • administration</a:t>
            </a:r>
          </a:p>
        </p:txBody>
      </p:sp>
      <p:sp>
        <p:nvSpPr>
          <p:cNvPr id="14" name="Rounded Rectangle 13"/>
          <p:cNvSpPr/>
          <p:nvPr/>
        </p:nvSpPr>
        <p:spPr>
          <a:xfrm>
            <a:off x="8183880" y="1737360"/>
            <a:ext cx="3429000" cy="178308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5" name="TextBox 14"/>
          <p:cNvSpPr txBox="1"/>
          <p:nvPr/>
        </p:nvSpPr>
        <p:spPr>
          <a:xfrm>
            <a:off x="8385048" y="1901952"/>
            <a:ext cx="3026664" cy="320040"/>
          </a:xfrm>
          <a:prstGeom prst="rect">
            <a:avLst/>
          </a:prstGeom>
          <a:noFill/>
        </p:spPr>
        <p:txBody>
          <a:bodyPr wrap="square">
            <a:spAutoFit/>
          </a:bodyPr>
          <a:lstStyle/>
          <a:p>
            <a:pPr algn="l"/>
            <a:r>
              <a:rPr sz="1400" b="1" dirty="0">
                <a:solidFill>
                  <a:srgbClr val="185CBE"/>
                </a:solidFill>
                <a:latin typeface="Aptos"/>
              </a:rPr>
              <a:t>Cybersecurity Specialist</a:t>
            </a:r>
          </a:p>
        </p:txBody>
      </p:sp>
      <p:sp>
        <p:nvSpPr>
          <p:cNvPr id="16" name="TextBox 15"/>
          <p:cNvSpPr txBox="1"/>
          <p:nvPr/>
        </p:nvSpPr>
        <p:spPr>
          <a:xfrm>
            <a:off x="8385048" y="2304288"/>
            <a:ext cx="3026664" cy="1069848"/>
          </a:xfrm>
          <a:prstGeom prst="rect">
            <a:avLst/>
          </a:prstGeom>
          <a:noFill/>
        </p:spPr>
        <p:txBody>
          <a:bodyPr wrap="square">
            <a:spAutoFit/>
          </a:bodyPr>
          <a:lstStyle/>
          <a:p>
            <a:pPr algn="l"/>
            <a:r>
              <a:rPr sz="1050" b="0" dirty="0">
                <a:solidFill>
                  <a:srgbClr val="1C2839"/>
                </a:solidFill>
                <a:latin typeface="Aptos"/>
              </a:rPr>
              <a:t>Assessments • controls • security projects</a:t>
            </a:r>
          </a:p>
        </p:txBody>
      </p:sp>
      <p:sp>
        <p:nvSpPr>
          <p:cNvPr id="17" name="Rounded Rectangle 16"/>
          <p:cNvSpPr/>
          <p:nvPr/>
        </p:nvSpPr>
        <p:spPr>
          <a:xfrm>
            <a:off x="594360" y="3840479"/>
            <a:ext cx="3429000" cy="178308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8" name="TextBox 17"/>
          <p:cNvSpPr txBox="1"/>
          <p:nvPr/>
        </p:nvSpPr>
        <p:spPr>
          <a:xfrm>
            <a:off x="795528" y="4005071"/>
            <a:ext cx="3026664" cy="320040"/>
          </a:xfrm>
          <a:prstGeom prst="rect">
            <a:avLst/>
          </a:prstGeom>
          <a:noFill/>
        </p:spPr>
        <p:txBody>
          <a:bodyPr wrap="square">
            <a:spAutoFit/>
          </a:bodyPr>
          <a:lstStyle/>
          <a:p>
            <a:pPr algn="l"/>
            <a:r>
              <a:rPr sz="1400" b="1" dirty="0">
                <a:solidFill>
                  <a:srgbClr val="185CBE"/>
                </a:solidFill>
                <a:latin typeface="Aptos"/>
              </a:rPr>
              <a:t>AI / Automation Specialist</a:t>
            </a:r>
          </a:p>
        </p:txBody>
      </p:sp>
      <p:sp>
        <p:nvSpPr>
          <p:cNvPr id="19" name="TextBox 18"/>
          <p:cNvSpPr txBox="1"/>
          <p:nvPr/>
        </p:nvSpPr>
        <p:spPr>
          <a:xfrm>
            <a:off x="795528" y="4407407"/>
            <a:ext cx="3026664" cy="1069848"/>
          </a:xfrm>
          <a:prstGeom prst="rect">
            <a:avLst/>
          </a:prstGeom>
          <a:noFill/>
        </p:spPr>
        <p:txBody>
          <a:bodyPr wrap="square">
            <a:spAutoFit/>
          </a:bodyPr>
          <a:lstStyle/>
          <a:p>
            <a:pPr algn="l"/>
            <a:r>
              <a:rPr sz="1050" b="0" dirty="0">
                <a:solidFill>
                  <a:srgbClr val="1C2839"/>
                </a:solidFill>
                <a:latin typeface="Aptos"/>
              </a:rPr>
              <a:t>AI implementations • automations • workflow design</a:t>
            </a:r>
          </a:p>
        </p:txBody>
      </p:sp>
      <p:sp>
        <p:nvSpPr>
          <p:cNvPr id="20" name="Rounded Rectangle 19"/>
          <p:cNvSpPr/>
          <p:nvPr/>
        </p:nvSpPr>
        <p:spPr>
          <a:xfrm>
            <a:off x="4389120" y="3840479"/>
            <a:ext cx="3429000" cy="178308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21" name="TextBox 20"/>
          <p:cNvSpPr txBox="1"/>
          <p:nvPr/>
        </p:nvSpPr>
        <p:spPr>
          <a:xfrm>
            <a:off x="4590288" y="4005071"/>
            <a:ext cx="3026664" cy="320040"/>
          </a:xfrm>
          <a:prstGeom prst="rect">
            <a:avLst/>
          </a:prstGeom>
          <a:noFill/>
        </p:spPr>
        <p:txBody>
          <a:bodyPr wrap="square">
            <a:spAutoFit/>
          </a:bodyPr>
          <a:lstStyle/>
          <a:p>
            <a:pPr algn="l"/>
            <a:r>
              <a:rPr sz="1400" b="1" dirty="0">
                <a:solidFill>
                  <a:srgbClr val="185CBE"/>
                </a:solidFill>
                <a:latin typeface="Aptos"/>
              </a:rPr>
              <a:t>Sales / Customer Success</a:t>
            </a:r>
          </a:p>
        </p:txBody>
      </p:sp>
      <p:sp>
        <p:nvSpPr>
          <p:cNvPr id="22" name="TextBox 21"/>
          <p:cNvSpPr txBox="1"/>
          <p:nvPr/>
        </p:nvSpPr>
        <p:spPr>
          <a:xfrm>
            <a:off x="4590288" y="4407407"/>
            <a:ext cx="3026664" cy="1069848"/>
          </a:xfrm>
          <a:prstGeom prst="rect">
            <a:avLst/>
          </a:prstGeom>
          <a:noFill/>
        </p:spPr>
        <p:txBody>
          <a:bodyPr wrap="square">
            <a:spAutoFit/>
          </a:bodyPr>
          <a:lstStyle/>
          <a:p>
            <a:pPr algn="l"/>
            <a:r>
              <a:rPr sz="1050" b="0" dirty="0">
                <a:solidFill>
                  <a:srgbClr val="1C2839"/>
                </a:solidFill>
                <a:latin typeface="Aptos"/>
              </a:rPr>
              <a:t>Prospecting • relationships • renewals • expansion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pic>
        <p:nvPicPr>
          <p:cNvPr id="3" name="Picture 2" descr="Zovente_logo_150x150(1).png"/>
          <p:cNvPicPr>
            <a:picLocks noChangeAspect="1"/>
          </p:cNvPicPr>
          <p:nvPr/>
        </p:nvPicPr>
        <p:blipFill>
          <a:blip r:embed="rId2"/>
          <a:stretch>
            <a:fillRect/>
          </a:stretch>
        </p:blipFill>
        <p:spPr>
          <a:xfrm>
            <a:off x="502920" y="256032"/>
            <a:ext cx="1143000" cy="1143000"/>
          </a:xfrm>
          <a:prstGeom prst="rect">
            <a:avLst/>
          </a:prstGeom>
        </p:spPr>
      </p:pic>
      <p:sp>
        <p:nvSpPr>
          <p:cNvPr id="4" name="TextBox 3"/>
          <p:cNvSpPr txBox="1"/>
          <p:nvPr/>
        </p:nvSpPr>
        <p:spPr>
          <a:xfrm>
            <a:off x="594360" y="932688"/>
            <a:ext cx="10881360" cy="502920"/>
          </a:xfrm>
          <a:prstGeom prst="rect">
            <a:avLst/>
          </a:prstGeom>
          <a:noFill/>
        </p:spPr>
        <p:txBody>
          <a:bodyPr wrap="square">
            <a:spAutoFit/>
          </a:bodyPr>
          <a:lstStyle/>
          <a:p>
            <a:pPr algn="l"/>
            <a:r>
              <a:rPr sz="2700" b="1" dirty="0">
                <a:solidFill>
                  <a:srgbClr val="0A1930"/>
                </a:solidFill>
                <a:latin typeface="Aptos"/>
              </a:rPr>
              <a:t>Founder</a:t>
            </a:r>
          </a:p>
        </p:txBody>
      </p:sp>
      <p:sp>
        <p:nvSpPr>
          <p:cNvPr id="5" name="TextBox 4"/>
          <p:cNvSpPr txBox="1"/>
          <p:nvPr/>
        </p:nvSpPr>
        <p:spPr>
          <a:xfrm>
            <a:off x="612648" y="1453896"/>
            <a:ext cx="10515600" cy="347472"/>
          </a:xfrm>
          <a:prstGeom prst="rect">
            <a:avLst/>
          </a:prstGeom>
          <a:noFill/>
        </p:spPr>
        <p:txBody>
          <a:bodyPr wrap="square">
            <a:spAutoFit/>
          </a:bodyPr>
          <a:lstStyle/>
          <a:p>
            <a:pPr algn="l"/>
            <a:r>
              <a:rPr sz="1100" b="0" dirty="0">
                <a:solidFill>
                  <a:srgbClr val="5B6C82"/>
                </a:solidFill>
                <a:latin typeface="Aptos"/>
              </a:rPr>
              <a:t>Derrick Fountain • Founder &amp; CEO</a:t>
            </a:r>
          </a:p>
        </p:txBody>
      </p:sp>
      <p:sp>
        <p:nvSpPr>
          <p:cNvPr id="6" name="TextBox 5"/>
          <p:cNvSpPr txBox="1"/>
          <p:nvPr/>
        </p:nvSpPr>
        <p:spPr>
          <a:xfrm>
            <a:off x="594360" y="6510528"/>
            <a:ext cx="4572000" cy="164592"/>
          </a:xfrm>
          <a:prstGeom prst="rect">
            <a:avLst/>
          </a:prstGeom>
          <a:noFill/>
        </p:spPr>
        <p:txBody>
          <a:bodyPr wrap="square">
            <a:spAutoFit/>
          </a:bodyPr>
          <a:lstStyle/>
          <a:p>
            <a:pPr algn="l"/>
            <a:r>
              <a:rPr sz="700" b="1" dirty="0">
                <a:solidFill>
                  <a:srgbClr val="5B6C82"/>
                </a:solidFill>
                <a:latin typeface="Aptos"/>
              </a:rPr>
              <a:t>ZORVENTE TECHNOLOGY GROUP LLC</a:t>
            </a:r>
          </a:p>
        </p:txBody>
      </p:sp>
      <p:sp>
        <p:nvSpPr>
          <p:cNvPr id="7" name="TextBox 6"/>
          <p:cNvSpPr txBox="1"/>
          <p:nvPr/>
        </p:nvSpPr>
        <p:spPr>
          <a:xfrm>
            <a:off x="11064240" y="6510528"/>
            <a:ext cx="411480" cy="164592"/>
          </a:xfrm>
          <a:prstGeom prst="rect">
            <a:avLst/>
          </a:prstGeom>
          <a:noFill/>
        </p:spPr>
        <p:txBody>
          <a:bodyPr wrap="square">
            <a:spAutoFit/>
          </a:bodyPr>
          <a:lstStyle/>
          <a:p>
            <a:pPr algn="r"/>
            <a:r>
              <a:rPr sz="700" b="0" dirty="0">
                <a:solidFill>
                  <a:srgbClr val="5B6C82"/>
                </a:solidFill>
                <a:latin typeface="Aptos"/>
              </a:rPr>
              <a:t>25</a:t>
            </a:r>
          </a:p>
        </p:txBody>
      </p:sp>
      <p:sp>
        <p:nvSpPr>
          <p:cNvPr id="8" name="TextBox 7"/>
          <p:cNvSpPr txBox="1"/>
          <p:nvPr/>
        </p:nvSpPr>
        <p:spPr>
          <a:xfrm>
            <a:off x="822960" y="1783080"/>
            <a:ext cx="10424160" cy="502920"/>
          </a:xfrm>
          <a:prstGeom prst="rect">
            <a:avLst/>
          </a:prstGeom>
          <a:noFill/>
        </p:spPr>
        <p:txBody>
          <a:bodyPr wrap="square">
            <a:spAutoFit/>
          </a:bodyPr>
          <a:lstStyle/>
          <a:p>
            <a:pPr algn="ctr"/>
            <a:r>
              <a:rPr sz="2000" b="1" dirty="0">
                <a:solidFill>
                  <a:srgbClr val="0A1930"/>
                </a:solidFill>
                <a:latin typeface="Aptos"/>
              </a:rPr>
              <a:t>Building Zorvente around accessible, practical technology for businesses.</a:t>
            </a:r>
          </a:p>
        </p:txBody>
      </p:sp>
      <p:sp>
        <p:nvSpPr>
          <p:cNvPr id="9" name="TextBox 8"/>
          <p:cNvSpPr txBox="1"/>
          <p:nvPr/>
        </p:nvSpPr>
        <p:spPr>
          <a:xfrm>
            <a:off x="914400" y="2743200"/>
            <a:ext cx="4754880" cy="2834640"/>
          </a:xfrm>
          <a:prstGeom prst="rect">
            <a:avLst/>
          </a:prstGeom>
          <a:noFill/>
        </p:spPr>
        <p:txBody>
          <a:bodyPr wrap="square">
            <a:spAutoFit/>
          </a:bodyPr>
          <a:lstStyle/>
          <a:p>
            <a:pPr>
              <a:spcAft>
                <a:spcPts val="500"/>
              </a:spcAft>
              <a:defRPr sz="1200">
                <a:solidFill>
                  <a:srgbClr val="1C2839"/>
                </a:solidFill>
                <a:latin typeface="Aptos"/>
              </a:defRPr>
            </a:pPr>
            <a:r>
              <a:rPr dirty="0"/>
              <a:t>• Business administration</a:t>
            </a:r>
          </a:p>
          <a:p>
            <a:pPr>
              <a:spcAft>
                <a:spcPts val="500"/>
              </a:spcAft>
              <a:defRPr sz="1200">
                <a:solidFill>
                  <a:srgbClr val="1C2839"/>
                </a:solidFill>
                <a:latin typeface="Aptos"/>
              </a:defRPr>
            </a:pPr>
            <a:r>
              <a:rPr dirty="0"/>
              <a:t>• Business operations</a:t>
            </a:r>
          </a:p>
          <a:p>
            <a:pPr>
              <a:spcAft>
                <a:spcPts val="500"/>
              </a:spcAft>
              <a:defRPr sz="1200">
                <a:solidFill>
                  <a:srgbClr val="1C2839"/>
                </a:solidFill>
                <a:latin typeface="Aptos"/>
              </a:defRPr>
            </a:pPr>
            <a:r>
              <a:rPr dirty="0"/>
              <a:t>• Strategic planning</a:t>
            </a:r>
          </a:p>
          <a:p>
            <a:pPr>
              <a:spcAft>
                <a:spcPts val="500"/>
              </a:spcAft>
              <a:defRPr sz="1200">
                <a:solidFill>
                  <a:srgbClr val="1C2839"/>
                </a:solidFill>
                <a:latin typeface="Aptos"/>
              </a:defRPr>
            </a:pPr>
            <a:r>
              <a:rPr dirty="0"/>
              <a:t>• Customer-focused thinking</a:t>
            </a:r>
          </a:p>
          <a:p>
            <a:pPr>
              <a:spcAft>
                <a:spcPts val="500"/>
              </a:spcAft>
              <a:defRPr sz="1200">
                <a:solidFill>
                  <a:srgbClr val="1C2839"/>
                </a:solidFill>
                <a:latin typeface="Aptos"/>
              </a:defRPr>
            </a:pPr>
            <a:r>
              <a:rPr dirty="0"/>
              <a:t>• Technology business development</a:t>
            </a:r>
          </a:p>
          <a:p>
            <a:pPr>
              <a:spcAft>
                <a:spcPts val="500"/>
              </a:spcAft>
              <a:defRPr sz="1200">
                <a:solidFill>
                  <a:srgbClr val="1C2839"/>
                </a:solidFill>
                <a:latin typeface="Aptos"/>
              </a:defRPr>
            </a:pPr>
            <a:r>
              <a:rPr dirty="0"/>
              <a:t>• Process development</a:t>
            </a:r>
          </a:p>
          <a:p>
            <a:pPr>
              <a:spcAft>
                <a:spcPts val="500"/>
              </a:spcAft>
              <a:defRPr sz="1200">
                <a:solidFill>
                  <a:srgbClr val="1C2839"/>
                </a:solidFill>
                <a:latin typeface="Aptos"/>
              </a:defRPr>
            </a:pPr>
            <a:r>
              <a:rPr dirty="0"/>
              <a:t>• AI-assisted business development</a:t>
            </a:r>
          </a:p>
          <a:p>
            <a:pPr>
              <a:spcAft>
                <a:spcPts val="500"/>
              </a:spcAft>
              <a:defRPr sz="1200">
                <a:solidFill>
                  <a:srgbClr val="1C2839"/>
                </a:solidFill>
                <a:latin typeface="Aptos"/>
              </a:defRPr>
            </a:pPr>
            <a:r>
              <a:rPr dirty="0"/>
              <a:t>• Building the operational foundation</a:t>
            </a:r>
          </a:p>
          <a:p>
            <a:pPr>
              <a:spcAft>
                <a:spcPts val="500"/>
              </a:spcAft>
              <a:defRPr sz="1200">
                <a:solidFill>
                  <a:srgbClr val="1C2839"/>
                </a:solidFill>
                <a:latin typeface="Aptos"/>
              </a:defRPr>
            </a:pPr>
            <a:r>
              <a:rPr dirty="0"/>
              <a:t>• Long-term technology vision</a:t>
            </a:r>
          </a:p>
        </p:txBody>
      </p:sp>
      <p:sp>
        <p:nvSpPr>
          <p:cNvPr id="10" name="Rounded Rectangle 9"/>
          <p:cNvSpPr/>
          <p:nvPr/>
        </p:nvSpPr>
        <p:spPr>
          <a:xfrm>
            <a:off x="6126480" y="2651760"/>
            <a:ext cx="4754880" cy="283464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1" name="TextBox 10"/>
          <p:cNvSpPr txBox="1"/>
          <p:nvPr/>
        </p:nvSpPr>
        <p:spPr>
          <a:xfrm>
            <a:off x="6327648" y="2816352"/>
            <a:ext cx="4352544" cy="320040"/>
          </a:xfrm>
          <a:prstGeom prst="rect">
            <a:avLst/>
          </a:prstGeom>
          <a:noFill/>
        </p:spPr>
        <p:txBody>
          <a:bodyPr wrap="square">
            <a:spAutoFit/>
          </a:bodyPr>
          <a:lstStyle/>
          <a:p>
            <a:pPr algn="l"/>
            <a:r>
              <a:rPr sz="1400" b="1" dirty="0">
                <a:solidFill>
                  <a:srgbClr val="185CBE"/>
                </a:solidFill>
                <a:latin typeface="Aptos"/>
              </a:rPr>
              <a:t>LEADERSHIP PRINCIPLE</a:t>
            </a:r>
          </a:p>
        </p:txBody>
      </p:sp>
      <p:sp>
        <p:nvSpPr>
          <p:cNvPr id="12" name="TextBox 11"/>
          <p:cNvSpPr txBox="1"/>
          <p:nvPr/>
        </p:nvSpPr>
        <p:spPr>
          <a:xfrm>
            <a:off x="6327648" y="3218688"/>
            <a:ext cx="4352544" cy="2121408"/>
          </a:xfrm>
          <a:prstGeom prst="rect">
            <a:avLst/>
          </a:prstGeom>
          <a:noFill/>
        </p:spPr>
        <p:txBody>
          <a:bodyPr wrap="square">
            <a:spAutoFit/>
          </a:bodyPr>
          <a:lstStyle/>
          <a:p>
            <a:pPr algn="l"/>
            <a:r>
              <a:rPr sz="1050" b="0" dirty="0">
                <a:solidFill>
                  <a:srgbClr val="1C2839"/>
                </a:solidFill>
                <a:latin typeface="Aptos"/>
              </a:rPr>
              <a:t>The founder does not need to perform every technical function. The company needs leadership that builds the business, recruits technical expertise, understands customers and creates the operating system around the company.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pic>
        <p:nvPicPr>
          <p:cNvPr id="3" name="Picture 2" descr="Zovente_logo_150x150(1).png"/>
          <p:cNvPicPr>
            <a:picLocks noChangeAspect="1"/>
          </p:cNvPicPr>
          <p:nvPr/>
        </p:nvPicPr>
        <p:blipFill>
          <a:blip r:embed="rId2"/>
          <a:stretch>
            <a:fillRect/>
          </a:stretch>
        </p:blipFill>
        <p:spPr>
          <a:xfrm>
            <a:off x="502920" y="256032"/>
            <a:ext cx="1143000" cy="1143000"/>
          </a:xfrm>
          <a:prstGeom prst="rect">
            <a:avLst/>
          </a:prstGeom>
        </p:spPr>
      </p:pic>
      <p:sp>
        <p:nvSpPr>
          <p:cNvPr id="4" name="TextBox 3"/>
          <p:cNvSpPr txBox="1"/>
          <p:nvPr/>
        </p:nvSpPr>
        <p:spPr>
          <a:xfrm>
            <a:off x="594360" y="932688"/>
            <a:ext cx="10881360" cy="502920"/>
          </a:xfrm>
          <a:prstGeom prst="rect">
            <a:avLst/>
          </a:prstGeom>
          <a:noFill/>
        </p:spPr>
        <p:txBody>
          <a:bodyPr wrap="square">
            <a:spAutoFit/>
          </a:bodyPr>
          <a:lstStyle/>
          <a:p>
            <a:pPr algn="l"/>
            <a:r>
              <a:rPr sz="2700" b="1" dirty="0">
                <a:solidFill>
                  <a:srgbClr val="0A1930"/>
                </a:solidFill>
                <a:latin typeface="Aptos"/>
              </a:rPr>
              <a:t>Advisory &amp; Leadership Needs</a:t>
            </a:r>
          </a:p>
        </p:txBody>
      </p:sp>
      <p:sp>
        <p:nvSpPr>
          <p:cNvPr id="5" name="TextBox 4"/>
          <p:cNvSpPr txBox="1"/>
          <p:nvPr/>
        </p:nvSpPr>
        <p:spPr>
          <a:xfrm>
            <a:off x="612648" y="1453896"/>
            <a:ext cx="10515600" cy="347472"/>
          </a:xfrm>
          <a:prstGeom prst="rect">
            <a:avLst/>
          </a:prstGeom>
          <a:noFill/>
        </p:spPr>
        <p:txBody>
          <a:bodyPr wrap="square">
            <a:spAutoFit/>
          </a:bodyPr>
          <a:lstStyle/>
          <a:p>
            <a:pPr algn="l"/>
            <a:r>
              <a:rPr sz="1100" b="0" dirty="0">
                <a:solidFill>
                  <a:srgbClr val="5B6C82"/>
                </a:solidFill>
                <a:latin typeface="Aptos"/>
              </a:rPr>
              <a:t>Future advisors and executives can strengthen the company as it scales</a:t>
            </a:r>
          </a:p>
        </p:txBody>
      </p:sp>
      <p:sp>
        <p:nvSpPr>
          <p:cNvPr id="6" name="TextBox 5"/>
          <p:cNvSpPr txBox="1"/>
          <p:nvPr/>
        </p:nvSpPr>
        <p:spPr>
          <a:xfrm>
            <a:off x="594360" y="6510528"/>
            <a:ext cx="4572000" cy="164592"/>
          </a:xfrm>
          <a:prstGeom prst="rect">
            <a:avLst/>
          </a:prstGeom>
          <a:noFill/>
        </p:spPr>
        <p:txBody>
          <a:bodyPr wrap="square">
            <a:spAutoFit/>
          </a:bodyPr>
          <a:lstStyle/>
          <a:p>
            <a:pPr algn="l"/>
            <a:r>
              <a:rPr sz="700" b="1" dirty="0">
                <a:solidFill>
                  <a:srgbClr val="5B6C82"/>
                </a:solidFill>
                <a:latin typeface="Aptos"/>
              </a:rPr>
              <a:t>ZORVENTE TECHNOLOGY GROUP LLC</a:t>
            </a:r>
          </a:p>
        </p:txBody>
      </p:sp>
      <p:sp>
        <p:nvSpPr>
          <p:cNvPr id="7" name="TextBox 6"/>
          <p:cNvSpPr txBox="1"/>
          <p:nvPr/>
        </p:nvSpPr>
        <p:spPr>
          <a:xfrm>
            <a:off x="11064240" y="6510528"/>
            <a:ext cx="411480" cy="164592"/>
          </a:xfrm>
          <a:prstGeom prst="rect">
            <a:avLst/>
          </a:prstGeom>
          <a:noFill/>
        </p:spPr>
        <p:txBody>
          <a:bodyPr wrap="square">
            <a:spAutoFit/>
          </a:bodyPr>
          <a:lstStyle/>
          <a:p>
            <a:pPr algn="r"/>
            <a:r>
              <a:rPr sz="700" b="0" dirty="0">
                <a:solidFill>
                  <a:srgbClr val="5B6C82"/>
                </a:solidFill>
                <a:latin typeface="Aptos"/>
              </a:rPr>
              <a:t>26</a:t>
            </a:r>
          </a:p>
        </p:txBody>
      </p:sp>
      <p:sp>
        <p:nvSpPr>
          <p:cNvPr id="8" name="Rounded Rectangle 7"/>
          <p:cNvSpPr/>
          <p:nvPr/>
        </p:nvSpPr>
        <p:spPr>
          <a:xfrm>
            <a:off x="640080" y="1828800"/>
            <a:ext cx="2011680" cy="118872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9" name="TextBox 8"/>
          <p:cNvSpPr txBox="1"/>
          <p:nvPr/>
        </p:nvSpPr>
        <p:spPr>
          <a:xfrm>
            <a:off x="841247" y="1993392"/>
            <a:ext cx="1609344" cy="320040"/>
          </a:xfrm>
          <a:prstGeom prst="rect">
            <a:avLst/>
          </a:prstGeom>
          <a:noFill/>
        </p:spPr>
        <p:txBody>
          <a:bodyPr wrap="square">
            <a:spAutoFit/>
          </a:bodyPr>
          <a:lstStyle/>
          <a:p>
            <a:pPr algn="l"/>
            <a:r>
              <a:rPr sz="1400" b="1" dirty="0">
                <a:solidFill>
                  <a:srgbClr val="185CBE"/>
                </a:solidFill>
                <a:latin typeface="Aptos"/>
              </a:rPr>
              <a:t>IT Infrastructure</a:t>
            </a:r>
          </a:p>
        </p:txBody>
      </p:sp>
      <p:sp>
        <p:nvSpPr>
          <p:cNvPr id="10" name="TextBox 9"/>
          <p:cNvSpPr txBox="1"/>
          <p:nvPr/>
        </p:nvSpPr>
        <p:spPr>
          <a:xfrm>
            <a:off x="841247" y="2395728"/>
            <a:ext cx="1609344" cy="475488"/>
          </a:xfrm>
          <a:prstGeom prst="rect">
            <a:avLst/>
          </a:prstGeom>
          <a:noFill/>
        </p:spPr>
        <p:txBody>
          <a:bodyPr wrap="square">
            <a:spAutoFit/>
          </a:bodyPr>
          <a:lstStyle/>
          <a:p>
            <a:pPr algn="l"/>
            <a:r>
              <a:rPr sz="1050" b="0" dirty="0">
                <a:solidFill>
                  <a:srgbClr val="1C2839"/>
                </a:solidFill>
                <a:latin typeface="Aptos"/>
              </a:rPr>
              <a:t>[Advisor / executive role]</a:t>
            </a:r>
          </a:p>
        </p:txBody>
      </p:sp>
      <p:sp>
        <p:nvSpPr>
          <p:cNvPr id="11" name="Rounded Rectangle 10"/>
          <p:cNvSpPr/>
          <p:nvPr/>
        </p:nvSpPr>
        <p:spPr>
          <a:xfrm>
            <a:off x="2926080" y="1828800"/>
            <a:ext cx="2011680" cy="118872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2" name="TextBox 11"/>
          <p:cNvSpPr txBox="1"/>
          <p:nvPr/>
        </p:nvSpPr>
        <p:spPr>
          <a:xfrm>
            <a:off x="3127248" y="1993392"/>
            <a:ext cx="1609344" cy="320040"/>
          </a:xfrm>
          <a:prstGeom prst="rect">
            <a:avLst/>
          </a:prstGeom>
          <a:noFill/>
        </p:spPr>
        <p:txBody>
          <a:bodyPr wrap="square">
            <a:spAutoFit/>
          </a:bodyPr>
          <a:lstStyle/>
          <a:p>
            <a:pPr algn="l"/>
            <a:r>
              <a:rPr sz="1400" b="1" dirty="0">
                <a:solidFill>
                  <a:srgbClr val="185CBE"/>
                </a:solidFill>
                <a:latin typeface="Aptos"/>
              </a:rPr>
              <a:t>Cybersecurity</a:t>
            </a:r>
          </a:p>
        </p:txBody>
      </p:sp>
      <p:sp>
        <p:nvSpPr>
          <p:cNvPr id="13" name="TextBox 12"/>
          <p:cNvSpPr txBox="1"/>
          <p:nvPr/>
        </p:nvSpPr>
        <p:spPr>
          <a:xfrm>
            <a:off x="3127248" y="2395728"/>
            <a:ext cx="1609344" cy="475488"/>
          </a:xfrm>
          <a:prstGeom prst="rect">
            <a:avLst/>
          </a:prstGeom>
          <a:noFill/>
        </p:spPr>
        <p:txBody>
          <a:bodyPr wrap="square">
            <a:spAutoFit/>
          </a:bodyPr>
          <a:lstStyle/>
          <a:p>
            <a:pPr algn="l"/>
            <a:r>
              <a:rPr sz="1050" b="0" dirty="0">
                <a:solidFill>
                  <a:srgbClr val="1C2839"/>
                </a:solidFill>
                <a:latin typeface="Aptos"/>
              </a:rPr>
              <a:t>[Advisor / executive role]</a:t>
            </a:r>
          </a:p>
        </p:txBody>
      </p:sp>
      <p:sp>
        <p:nvSpPr>
          <p:cNvPr id="14" name="Rounded Rectangle 13"/>
          <p:cNvSpPr/>
          <p:nvPr/>
        </p:nvSpPr>
        <p:spPr>
          <a:xfrm>
            <a:off x="5212080" y="1828800"/>
            <a:ext cx="2011680" cy="118872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5" name="TextBox 14"/>
          <p:cNvSpPr txBox="1"/>
          <p:nvPr/>
        </p:nvSpPr>
        <p:spPr>
          <a:xfrm>
            <a:off x="5413248" y="1993392"/>
            <a:ext cx="1609344" cy="320040"/>
          </a:xfrm>
          <a:prstGeom prst="rect">
            <a:avLst/>
          </a:prstGeom>
          <a:noFill/>
        </p:spPr>
        <p:txBody>
          <a:bodyPr wrap="square">
            <a:spAutoFit/>
          </a:bodyPr>
          <a:lstStyle/>
          <a:p>
            <a:pPr algn="l"/>
            <a:r>
              <a:rPr sz="1400" b="1" dirty="0">
                <a:solidFill>
                  <a:srgbClr val="185CBE"/>
                </a:solidFill>
                <a:latin typeface="Aptos"/>
              </a:rPr>
              <a:t>AI</a:t>
            </a:r>
          </a:p>
        </p:txBody>
      </p:sp>
      <p:sp>
        <p:nvSpPr>
          <p:cNvPr id="16" name="TextBox 15"/>
          <p:cNvSpPr txBox="1"/>
          <p:nvPr/>
        </p:nvSpPr>
        <p:spPr>
          <a:xfrm>
            <a:off x="5413248" y="2395728"/>
            <a:ext cx="1609344" cy="475488"/>
          </a:xfrm>
          <a:prstGeom prst="rect">
            <a:avLst/>
          </a:prstGeom>
          <a:noFill/>
        </p:spPr>
        <p:txBody>
          <a:bodyPr wrap="square">
            <a:spAutoFit/>
          </a:bodyPr>
          <a:lstStyle/>
          <a:p>
            <a:pPr algn="l"/>
            <a:r>
              <a:rPr sz="1050" b="0" dirty="0">
                <a:solidFill>
                  <a:srgbClr val="1C2839"/>
                </a:solidFill>
                <a:latin typeface="Aptos"/>
              </a:rPr>
              <a:t>[Advisor / executive role]</a:t>
            </a:r>
          </a:p>
        </p:txBody>
      </p:sp>
      <p:sp>
        <p:nvSpPr>
          <p:cNvPr id="17" name="Rounded Rectangle 16"/>
          <p:cNvSpPr/>
          <p:nvPr/>
        </p:nvSpPr>
        <p:spPr>
          <a:xfrm>
            <a:off x="7498079" y="1828800"/>
            <a:ext cx="2011680" cy="118872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8" name="TextBox 17"/>
          <p:cNvSpPr txBox="1"/>
          <p:nvPr/>
        </p:nvSpPr>
        <p:spPr>
          <a:xfrm>
            <a:off x="7699248" y="1993392"/>
            <a:ext cx="1609344" cy="320040"/>
          </a:xfrm>
          <a:prstGeom prst="rect">
            <a:avLst/>
          </a:prstGeom>
          <a:noFill/>
        </p:spPr>
        <p:txBody>
          <a:bodyPr wrap="square">
            <a:spAutoFit/>
          </a:bodyPr>
          <a:lstStyle/>
          <a:p>
            <a:pPr algn="l"/>
            <a:r>
              <a:rPr sz="1400" b="1" dirty="0">
                <a:solidFill>
                  <a:srgbClr val="185CBE"/>
                </a:solidFill>
                <a:latin typeface="Aptos"/>
              </a:rPr>
              <a:t>Cloud</a:t>
            </a:r>
          </a:p>
        </p:txBody>
      </p:sp>
      <p:sp>
        <p:nvSpPr>
          <p:cNvPr id="19" name="TextBox 18"/>
          <p:cNvSpPr txBox="1"/>
          <p:nvPr/>
        </p:nvSpPr>
        <p:spPr>
          <a:xfrm>
            <a:off x="7699248" y="2395728"/>
            <a:ext cx="1609344" cy="475488"/>
          </a:xfrm>
          <a:prstGeom prst="rect">
            <a:avLst/>
          </a:prstGeom>
          <a:noFill/>
        </p:spPr>
        <p:txBody>
          <a:bodyPr wrap="square">
            <a:spAutoFit/>
          </a:bodyPr>
          <a:lstStyle/>
          <a:p>
            <a:pPr algn="l"/>
            <a:r>
              <a:rPr sz="1050" b="0" dirty="0">
                <a:solidFill>
                  <a:srgbClr val="1C2839"/>
                </a:solidFill>
                <a:latin typeface="Aptos"/>
              </a:rPr>
              <a:t>[Advisor / executive role]</a:t>
            </a:r>
          </a:p>
        </p:txBody>
      </p:sp>
      <p:sp>
        <p:nvSpPr>
          <p:cNvPr id="20" name="Rounded Rectangle 19"/>
          <p:cNvSpPr/>
          <p:nvPr/>
        </p:nvSpPr>
        <p:spPr>
          <a:xfrm>
            <a:off x="9784080" y="1828800"/>
            <a:ext cx="2011680" cy="118872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21" name="TextBox 20"/>
          <p:cNvSpPr txBox="1"/>
          <p:nvPr/>
        </p:nvSpPr>
        <p:spPr>
          <a:xfrm>
            <a:off x="9985248" y="1993392"/>
            <a:ext cx="1609344" cy="320040"/>
          </a:xfrm>
          <a:prstGeom prst="rect">
            <a:avLst/>
          </a:prstGeom>
          <a:noFill/>
        </p:spPr>
        <p:txBody>
          <a:bodyPr wrap="square">
            <a:spAutoFit/>
          </a:bodyPr>
          <a:lstStyle/>
          <a:p>
            <a:pPr algn="l"/>
            <a:r>
              <a:rPr sz="1400" b="1" dirty="0">
                <a:solidFill>
                  <a:srgbClr val="185CBE"/>
                </a:solidFill>
                <a:latin typeface="Aptos"/>
              </a:rPr>
              <a:t>Sales</a:t>
            </a:r>
          </a:p>
        </p:txBody>
      </p:sp>
      <p:sp>
        <p:nvSpPr>
          <p:cNvPr id="22" name="TextBox 21"/>
          <p:cNvSpPr txBox="1"/>
          <p:nvPr/>
        </p:nvSpPr>
        <p:spPr>
          <a:xfrm>
            <a:off x="9985248" y="2395728"/>
            <a:ext cx="1609344" cy="475488"/>
          </a:xfrm>
          <a:prstGeom prst="rect">
            <a:avLst/>
          </a:prstGeom>
          <a:noFill/>
        </p:spPr>
        <p:txBody>
          <a:bodyPr wrap="square">
            <a:spAutoFit/>
          </a:bodyPr>
          <a:lstStyle/>
          <a:p>
            <a:pPr algn="l"/>
            <a:r>
              <a:rPr sz="1050" b="0" dirty="0">
                <a:solidFill>
                  <a:srgbClr val="1C2839"/>
                </a:solidFill>
                <a:latin typeface="Aptos"/>
              </a:rPr>
              <a:t>[Advisor / executive role]</a:t>
            </a:r>
          </a:p>
        </p:txBody>
      </p:sp>
      <p:sp>
        <p:nvSpPr>
          <p:cNvPr id="23" name="Rounded Rectangle 22"/>
          <p:cNvSpPr/>
          <p:nvPr/>
        </p:nvSpPr>
        <p:spPr>
          <a:xfrm>
            <a:off x="640080" y="3657600"/>
            <a:ext cx="2011680" cy="118872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24" name="TextBox 23"/>
          <p:cNvSpPr txBox="1"/>
          <p:nvPr/>
        </p:nvSpPr>
        <p:spPr>
          <a:xfrm>
            <a:off x="841247" y="3822191"/>
            <a:ext cx="1609344" cy="320040"/>
          </a:xfrm>
          <a:prstGeom prst="rect">
            <a:avLst/>
          </a:prstGeom>
          <a:noFill/>
        </p:spPr>
        <p:txBody>
          <a:bodyPr wrap="square">
            <a:spAutoFit/>
          </a:bodyPr>
          <a:lstStyle/>
          <a:p>
            <a:pPr algn="l"/>
            <a:r>
              <a:rPr sz="1400" b="1" dirty="0">
                <a:solidFill>
                  <a:srgbClr val="185CBE"/>
                </a:solidFill>
                <a:latin typeface="Aptos"/>
              </a:rPr>
              <a:t>Finance</a:t>
            </a:r>
          </a:p>
        </p:txBody>
      </p:sp>
      <p:sp>
        <p:nvSpPr>
          <p:cNvPr id="25" name="TextBox 24"/>
          <p:cNvSpPr txBox="1"/>
          <p:nvPr/>
        </p:nvSpPr>
        <p:spPr>
          <a:xfrm>
            <a:off x="841247" y="4224528"/>
            <a:ext cx="1609344" cy="475488"/>
          </a:xfrm>
          <a:prstGeom prst="rect">
            <a:avLst/>
          </a:prstGeom>
          <a:noFill/>
        </p:spPr>
        <p:txBody>
          <a:bodyPr wrap="square">
            <a:spAutoFit/>
          </a:bodyPr>
          <a:lstStyle/>
          <a:p>
            <a:pPr algn="l"/>
            <a:r>
              <a:rPr sz="1050" b="0" dirty="0">
                <a:solidFill>
                  <a:srgbClr val="1C2839"/>
                </a:solidFill>
                <a:latin typeface="Aptos"/>
              </a:rPr>
              <a:t>[Advisor / executive role]</a:t>
            </a:r>
          </a:p>
        </p:txBody>
      </p:sp>
      <p:sp>
        <p:nvSpPr>
          <p:cNvPr id="26" name="Rounded Rectangle 25"/>
          <p:cNvSpPr/>
          <p:nvPr/>
        </p:nvSpPr>
        <p:spPr>
          <a:xfrm>
            <a:off x="2926080" y="3657600"/>
            <a:ext cx="2011680" cy="118872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27" name="TextBox 26"/>
          <p:cNvSpPr txBox="1"/>
          <p:nvPr/>
        </p:nvSpPr>
        <p:spPr>
          <a:xfrm>
            <a:off x="3127248" y="3822191"/>
            <a:ext cx="1609344" cy="320040"/>
          </a:xfrm>
          <a:prstGeom prst="rect">
            <a:avLst/>
          </a:prstGeom>
          <a:noFill/>
        </p:spPr>
        <p:txBody>
          <a:bodyPr wrap="square">
            <a:spAutoFit/>
          </a:bodyPr>
          <a:lstStyle/>
          <a:p>
            <a:pPr algn="l"/>
            <a:r>
              <a:rPr sz="1400" b="1" dirty="0">
                <a:solidFill>
                  <a:srgbClr val="185CBE"/>
                </a:solidFill>
                <a:latin typeface="Aptos"/>
              </a:rPr>
              <a:t>Legal</a:t>
            </a:r>
          </a:p>
        </p:txBody>
      </p:sp>
      <p:sp>
        <p:nvSpPr>
          <p:cNvPr id="28" name="TextBox 27"/>
          <p:cNvSpPr txBox="1"/>
          <p:nvPr/>
        </p:nvSpPr>
        <p:spPr>
          <a:xfrm>
            <a:off x="3127248" y="4224528"/>
            <a:ext cx="1609344" cy="475488"/>
          </a:xfrm>
          <a:prstGeom prst="rect">
            <a:avLst/>
          </a:prstGeom>
          <a:noFill/>
        </p:spPr>
        <p:txBody>
          <a:bodyPr wrap="square">
            <a:spAutoFit/>
          </a:bodyPr>
          <a:lstStyle/>
          <a:p>
            <a:pPr algn="l"/>
            <a:r>
              <a:rPr sz="1050" b="0" dirty="0">
                <a:solidFill>
                  <a:srgbClr val="1C2839"/>
                </a:solidFill>
                <a:latin typeface="Aptos"/>
              </a:rPr>
              <a:t>[Advisor / executive role]</a:t>
            </a:r>
          </a:p>
        </p:txBody>
      </p:sp>
      <p:sp>
        <p:nvSpPr>
          <p:cNvPr id="29" name="Rounded Rectangle 28"/>
          <p:cNvSpPr/>
          <p:nvPr/>
        </p:nvSpPr>
        <p:spPr>
          <a:xfrm>
            <a:off x="5212080" y="3657600"/>
            <a:ext cx="2011680" cy="118872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30" name="TextBox 29"/>
          <p:cNvSpPr txBox="1"/>
          <p:nvPr/>
        </p:nvSpPr>
        <p:spPr>
          <a:xfrm>
            <a:off x="5413248" y="3822191"/>
            <a:ext cx="1609344" cy="320040"/>
          </a:xfrm>
          <a:prstGeom prst="rect">
            <a:avLst/>
          </a:prstGeom>
          <a:noFill/>
        </p:spPr>
        <p:txBody>
          <a:bodyPr wrap="square">
            <a:spAutoFit/>
          </a:bodyPr>
          <a:lstStyle/>
          <a:p>
            <a:pPr algn="l"/>
            <a:r>
              <a:rPr sz="1400" b="1" dirty="0">
                <a:solidFill>
                  <a:srgbClr val="185CBE"/>
                </a:solidFill>
                <a:latin typeface="Aptos"/>
              </a:rPr>
              <a:t>Human Resources</a:t>
            </a:r>
          </a:p>
        </p:txBody>
      </p:sp>
      <p:sp>
        <p:nvSpPr>
          <p:cNvPr id="31" name="TextBox 30"/>
          <p:cNvSpPr txBox="1"/>
          <p:nvPr/>
        </p:nvSpPr>
        <p:spPr>
          <a:xfrm>
            <a:off x="5413248" y="4224528"/>
            <a:ext cx="1609344" cy="475488"/>
          </a:xfrm>
          <a:prstGeom prst="rect">
            <a:avLst/>
          </a:prstGeom>
          <a:noFill/>
        </p:spPr>
        <p:txBody>
          <a:bodyPr wrap="square">
            <a:spAutoFit/>
          </a:bodyPr>
          <a:lstStyle/>
          <a:p>
            <a:pPr algn="l"/>
            <a:r>
              <a:rPr sz="1050" b="0" dirty="0">
                <a:solidFill>
                  <a:srgbClr val="1C2839"/>
                </a:solidFill>
                <a:latin typeface="Aptos"/>
              </a:rPr>
              <a:t>[Advisor / executive role]</a:t>
            </a:r>
          </a:p>
        </p:txBody>
      </p:sp>
      <p:sp>
        <p:nvSpPr>
          <p:cNvPr id="32" name="Rounded Rectangle 31"/>
          <p:cNvSpPr/>
          <p:nvPr/>
        </p:nvSpPr>
        <p:spPr>
          <a:xfrm>
            <a:off x="7498079" y="3657600"/>
            <a:ext cx="2011680" cy="118872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33" name="TextBox 32"/>
          <p:cNvSpPr txBox="1"/>
          <p:nvPr/>
        </p:nvSpPr>
        <p:spPr>
          <a:xfrm>
            <a:off x="7699248" y="3822191"/>
            <a:ext cx="1609344" cy="320040"/>
          </a:xfrm>
          <a:prstGeom prst="rect">
            <a:avLst/>
          </a:prstGeom>
          <a:noFill/>
        </p:spPr>
        <p:txBody>
          <a:bodyPr wrap="square">
            <a:spAutoFit/>
          </a:bodyPr>
          <a:lstStyle/>
          <a:p>
            <a:pPr algn="l"/>
            <a:r>
              <a:rPr sz="1400" b="1" dirty="0">
                <a:solidFill>
                  <a:srgbClr val="185CBE"/>
                </a:solidFill>
                <a:latin typeface="Aptos"/>
              </a:rPr>
              <a:t>Enterprise Technology</a:t>
            </a:r>
          </a:p>
        </p:txBody>
      </p:sp>
      <p:sp>
        <p:nvSpPr>
          <p:cNvPr id="34" name="TextBox 33"/>
          <p:cNvSpPr txBox="1"/>
          <p:nvPr/>
        </p:nvSpPr>
        <p:spPr>
          <a:xfrm>
            <a:off x="7699248" y="4224528"/>
            <a:ext cx="1609344" cy="475488"/>
          </a:xfrm>
          <a:prstGeom prst="rect">
            <a:avLst/>
          </a:prstGeom>
          <a:noFill/>
        </p:spPr>
        <p:txBody>
          <a:bodyPr wrap="square">
            <a:spAutoFit/>
          </a:bodyPr>
          <a:lstStyle/>
          <a:p>
            <a:pPr algn="l"/>
            <a:r>
              <a:rPr sz="1050" b="0" dirty="0">
                <a:solidFill>
                  <a:srgbClr val="1C2839"/>
                </a:solidFill>
                <a:latin typeface="Aptos"/>
              </a:rPr>
              <a:t>[Advisor / executive role]</a:t>
            </a:r>
          </a:p>
        </p:txBody>
      </p:sp>
      <p:sp>
        <p:nvSpPr>
          <p:cNvPr id="35" name="Rounded Rectangle 34"/>
          <p:cNvSpPr/>
          <p:nvPr/>
        </p:nvSpPr>
        <p:spPr>
          <a:xfrm>
            <a:off x="9784080" y="3657600"/>
            <a:ext cx="2011680" cy="118872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36" name="TextBox 35"/>
          <p:cNvSpPr txBox="1"/>
          <p:nvPr/>
        </p:nvSpPr>
        <p:spPr>
          <a:xfrm>
            <a:off x="9985248" y="3822191"/>
            <a:ext cx="1609344" cy="320040"/>
          </a:xfrm>
          <a:prstGeom prst="rect">
            <a:avLst/>
          </a:prstGeom>
          <a:noFill/>
        </p:spPr>
        <p:txBody>
          <a:bodyPr wrap="square">
            <a:spAutoFit/>
          </a:bodyPr>
          <a:lstStyle/>
          <a:p>
            <a:pPr algn="l"/>
            <a:r>
              <a:rPr sz="1400" b="1" dirty="0">
                <a:solidFill>
                  <a:srgbClr val="185CBE"/>
                </a:solidFill>
                <a:latin typeface="Aptos"/>
              </a:rPr>
              <a:t>Business Development</a:t>
            </a:r>
          </a:p>
        </p:txBody>
      </p:sp>
      <p:sp>
        <p:nvSpPr>
          <p:cNvPr id="37" name="TextBox 36"/>
          <p:cNvSpPr txBox="1"/>
          <p:nvPr/>
        </p:nvSpPr>
        <p:spPr>
          <a:xfrm>
            <a:off x="9985248" y="4224528"/>
            <a:ext cx="1609344" cy="475488"/>
          </a:xfrm>
          <a:prstGeom prst="rect">
            <a:avLst/>
          </a:prstGeom>
          <a:noFill/>
        </p:spPr>
        <p:txBody>
          <a:bodyPr wrap="square">
            <a:spAutoFit/>
          </a:bodyPr>
          <a:lstStyle/>
          <a:p>
            <a:pPr algn="l"/>
            <a:r>
              <a:rPr sz="1050" b="0" dirty="0">
                <a:solidFill>
                  <a:srgbClr val="1C2839"/>
                </a:solidFill>
                <a:latin typeface="Aptos"/>
              </a:rPr>
              <a:t>[Advisor / executive role]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pic>
        <p:nvPicPr>
          <p:cNvPr id="3" name="Picture 2" descr="Zovente_logo_150x150(1).png"/>
          <p:cNvPicPr>
            <a:picLocks noChangeAspect="1"/>
          </p:cNvPicPr>
          <p:nvPr/>
        </p:nvPicPr>
        <p:blipFill>
          <a:blip r:embed="rId2"/>
          <a:stretch>
            <a:fillRect/>
          </a:stretch>
        </p:blipFill>
        <p:spPr>
          <a:xfrm>
            <a:off x="502920" y="256032"/>
            <a:ext cx="1143000" cy="1143000"/>
          </a:xfrm>
          <a:prstGeom prst="rect">
            <a:avLst/>
          </a:prstGeom>
        </p:spPr>
      </p:pic>
      <p:sp>
        <p:nvSpPr>
          <p:cNvPr id="4" name="TextBox 3"/>
          <p:cNvSpPr txBox="1"/>
          <p:nvPr/>
        </p:nvSpPr>
        <p:spPr>
          <a:xfrm>
            <a:off x="594360" y="932688"/>
            <a:ext cx="10881360" cy="502920"/>
          </a:xfrm>
          <a:prstGeom prst="rect">
            <a:avLst/>
          </a:prstGeom>
          <a:noFill/>
        </p:spPr>
        <p:txBody>
          <a:bodyPr wrap="square">
            <a:spAutoFit/>
          </a:bodyPr>
          <a:lstStyle/>
          <a:p>
            <a:pPr algn="l"/>
            <a:r>
              <a:rPr sz="2700" b="1" dirty="0">
                <a:solidFill>
                  <a:srgbClr val="0A1930"/>
                </a:solidFill>
                <a:latin typeface="Aptos"/>
              </a:rPr>
              <a:t>Financial Model</a:t>
            </a:r>
          </a:p>
        </p:txBody>
      </p:sp>
      <p:sp>
        <p:nvSpPr>
          <p:cNvPr id="5" name="TextBox 4"/>
          <p:cNvSpPr txBox="1"/>
          <p:nvPr/>
        </p:nvSpPr>
        <p:spPr>
          <a:xfrm>
            <a:off x="612648" y="1453896"/>
            <a:ext cx="10515600" cy="347472"/>
          </a:xfrm>
          <a:prstGeom prst="rect">
            <a:avLst/>
          </a:prstGeom>
          <a:noFill/>
        </p:spPr>
        <p:txBody>
          <a:bodyPr wrap="square">
            <a:spAutoFit/>
          </a:bodyPr>
          <a:lstStyle/>
          <a:p>
            <a:pPr algn="l"/>
            <a:r>
              <a:rPr sz="1100" b="0" dirty="0">
                <a:solidFill>
                  <a:srgbClr val="5B6C82"/>
                </a:solidFill>
                <a:latin typeface="Aptos"/>
              </a:rPr>
              <a:t>Build projections from customer, pricing and capacity assumptions</a:t>
            </a:r>
          </a:p>
        </p:txBody>
      </p:sp>
      <p:sp>
        <p:nvSpPr>
          <p:cNvPr id="6" name="TextBox 5"/>
          <p:cNvSpPr txBox="1"/>
          <p:nvPr/>
        </p:nvSpPr>
        <p:spPr>
          <a:xfrm>
            <a:off x="594360" y="6510528"/>
            <a:ext cx="4572000" cy="164592"/>
          </a:xfrm>
          <a:prstGeom prst="rect">
            <a:avLst/>
          </a:prstGeom>
          <a:noFill/>
        </p:spPr>
        <p:txBody>
          <a:bodyPr wrap="square">
            <a:spAutoFit/>
          </a:bodyPr>
          <a:lstStyle/>
          <a:p>
            <a:pPr algn="l"/>
            <a:r>
              <a:rPr sz="700" b="1" dirty="0">
                <a:solidFill>
                  <a:srgbClr val="5B6C82"/>
                </a:solidFill>
                <a:latin typeface="Aptos"/>
              </a:rPr>
              <a:t>ZORVENTE TECHNOLOGY GROUP LLC</a:t>
            </a:r>
          </a:p>
        </p:txBody>
      </p:sp>
      <p:sp>
        <p:nvSpPr>
          <p:cNvPr id="7" name="TextBox 6"/>
          <p:cNvSpPr txBox="1"/>
          <p:nvPr/>
        </p:nvSpPr>
        <p:spPr>
          <a:xfrm>
            <a:off x="11064240" y="6510528"/>
            <a:ext cx="411480" cy="164592"/>
          </a:xfrm>
          <a:prstGeom prst="rect">
            <a:avLst/>
          </a:prstGeom>
          <a:noFill/>
        </p:spPr>
        <p:txBody>
          <a:bodyPr wrap="square">
            <a:spAutoFit/>
          </a:bodyPr>
          <a:lstStyle/>
          <a:p>
            <a:pPr algn="r"/>
            <a:r>
              <a:rPr sz="700" b="0" dirty="0">
                <a:solidFill>
                  <a:srgbClr val="5B6C82"/>
                </a:solidFill>
                <a:latin typeface="Aptos"/>
              </a:rPr>
              <a:t>27</a:t>
            </a:r>
          </a:p>
        </p:txBody>
      </p:sp>
      <p:sp>
        <p:nvSpPr>
          <p:cNvPr id="8" name="Rounded Rectangle 7"/>
          <p:cNvSpPr/>
          <p:nvPr/>
        </p:nvSpPr>
        <p:spPr>
          <a:xfrm>
            <a:off x="457200" y="1691640"/>
            <a:ext cx="2606040" cy="128016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9" name="TextBox 8"/>
          <p:cNvSpPr txBox="1"/>
          <p:nvPr/>
        </p:nvSpPr>
        <p:spPr>
          <a:xfrm>
            <a:off x="658368" y="1856232"/>
            <a:ext cx="2203704" cy="320040"/>
          </a:xfrm>
          <a:prstGeom prst="rect">
            <a:avLst/>
          </a:prstGeom>
          <a:noFill/>
        </p:spPr>
        <p:txBody>
          <a:bodyPr wrap="square">
            <a:spAutoFit/>
          </a:bodyPr>
          <a:lstStyle/>
          <a:p>
            <a:pPr algn="l"/>
            <a:r>
              <a:rPr sz="1400" b="1" dirty="0">
                <a:solidFill>
                  <a:srgbClr val="185CBE"/>
                </a:solidFill>
                <a:latin typeface="Aptos"/>
              </a:rPr>
              <a:t>MRR</a:t>
            </a:r>
          </a:p>
        </p:txBody>
      </p:sp>
      <p:sp>
        <p:nvSpPr>
          <p:cNvPr id="10" name="TextBox 9"/>
          <p:cNvSpPr txBox="1"/>
          <p:nvPr/>
        </p:nvSpPr>
        <p:spPr>
          <a:xfrm>
            <a:off x="658368" y="2258568"/>
            <a:ext cx="2203704" cy="566927"/>
          </a:xfrm>
          <a:prstGeom prst="rect">
            <a:avLst/>
          </a:prstGeom>
          <a:noFill/>
        </p:spPr>
        <p:txBody>
          <a:bodyPr wrap="square">
            <a:spAutoFit/>
          </a:bodyPr>
          <a:lstStyle/>
          <a:p>
            <a:pPr algn="l"/>
            <a:r>
              <a:rPr sz="1050" b="0" dirty="0">
                <a:solidFill>
                  <a:srgbClr val="1C2839"/>
                </a:solidFill>
                <a:latin typeface="Aptos"/>
              </a:rPr>
              <a:t>$[_____ ]</a:t>
            </a:r>
          </a:p>
        </p:txBody>
      </p:sp>
      <p:sp>
        <p:nvSpPr>
          <p:cNvPr id="11" name="Rounded Rectangle 10"/>
          <p:cNvSpPr/>
          <p:nvPr/>
        </p:nvSpPr>
        <p:spPr>
          <a:xfrm>
            <a:off x="3337560" y="1691640"/>
            <a:ext cx="2606040" cy="128016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2" name="TextBox 11"/>
          <p:cNvSpPr txBox="1"/>
          <p:nvPr/>
        </p:nvSpPr>
        <p:spPr>
          <a:xfrm>
            <a:off x="3538728" y="1856232"/>
            <a:ext cx="2203704" cy="320040"/>
          </a:xfrm>
          <a:prstGeom prst="rect">
            <a:avLst/>
          </a:prstGeom>
          <a:noFill/>
        </p:spPr>
        <p:txBody>
          <a:bodyPr wrap="square">
            <a:spAutoFit/>
          </a:bodyPr>
          <a:lstStyle/>
          <a:p>
            <a:pPr algn="l"/>
            <a:r>
              <a:rPr sz="1400" b="1" dirty="0">
                <a:solidFill>
                  <a:srgbClr val="185CBE"/>
                </a:solidFill>
                <a:latin typeface="Aptos"/>
              </a:rPr>
              <a:t>ARR</a:t>
            </a:r>
          </a:p>
        </p:txBody>
      </p:sp>
      <p:sp>
        <p:nvSpPr>
          <p:cNvPr id="13" name="TextBox 12"/>
          <p:cNvSpPr txBox="1"/>
          <p:nvPr/>
        </p:nvSpPr>
        <p:spPr>
          <a:xfrm>
            <a:off x="3538728" y="2258568"/>
            <a:ext cx="2203704" cy="566927"/>
          </a:xfrm>
          <a:prstGeom prst="rect">
            <a:avLst/>
          </a:prstGeom>
          <a:noFill/>
        </p:spPr>
        <p:txBody>
          <a:bodyPr wrap="square">
            <a:spAutoFit/>
          </a:bodyPr>
          <a:lstStyle/>
          <a:p>
            <a:pPr algn="l"/>
            <a:r>
              <a:rPr sz="1050" b="0" dirty="0">
                <a:solidFill>
                  <a:srgbClr val="1C2839"/>
                </a:solidFill>
                <a:latin typeface="Aptos"/>
              </a:rPr>
              <a:t>$[_____ ]</a:t>
            </a:r>
          </a:p>
        </p:txBody>
      </p:sp>
      <p:sp>
        <p:nvSpPr>
          <p:cNvPr id="14" name="Rounded Rectangle 13"/>
          <p:cNvSpPr/>
          <p:nvPr/>
        </p:nvSpPr>
        <p:spPr>
          <a:xfrm>
            <a:off x="6217920" y="1691640"/>
            <a:ext cx="2606040" cy="128016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5" name="TextBox 14"/>
          <p:cNvSpPr txBox="1"/>
          <p:nvPr/>
        </p:nvSpPr>
        <p:spPr>
          <a:xfrm>
            <a:off x="6419088" y="1856232"/>
            <a:ext cx="2203704" cy="320040"/>
          </a:xfrm>
          <a:prstGeom prst="rect">
            <a:avLst/>
          </a:prstGeom>
          <a:noFill/>
        </p:spPr>
        <p:txBody>
          <a:bodyPr wrap="square">
            <a:spAutoFit/>
          </a:bodyPr>
          <a:lstStyle/>
          <a:p>
            <a:pPr algn="l"/>
            <a:r>
              <a:rPr sz="1400" b="1" dirty="0">
                <a:solidFill>
                  <a:srgbClr val="185CBE"/>
                </a:solidFill>
                <a:latin typeface="Aptos"/>
              </a:rPr>
              <a:t>Growth</a:t>
            </a:r>
          </a:p>
        </p:txBody>
      </p:sp>
      <p:sp>
        <p:nvSpPr>
          <p:cNvPr id="16" name="TextBox 15"/>
          <p:cNvSpPr txBox="1"/>
          <p:nvPr/>
        </p:nvSpPr>
        <p:spPr>
          <a:xfrm>
            <a:off x="6419088" y="2258568"/>
            <a:ext cx="2203704" cy="566927"/>
          </a:xfrm>
          <a:prstGeom prst="rect">
            <a:avLst/>
          </a:prstGeom>
          <a:noFill/>
        </p:spPr>
        <p:txBody>
          <a:bodyPr wrap="square">
            <a:spAutoFit/>
          </a:bodyPr>
          <a:lstStyle/>
          <a:p>
            <a:pPr algn="l"/>
            <a:r>
              <a:rPr sz="1050" b="0" dirty="0">
                <a:solidFill>
                  <a:srgbClr val="1C2839"/>
                </a:solidFill>
                <a:latin typeface="Aptos"/>
              </a:rPr>
              <a:t>[___]%</a:t>
            </a:r>
          </a:p>
        </p:txBody>
      </p:sp>
      <p:sp>
        <p:nvSpPr>
          <p:cNvPr id="17" name="Rounded Rectangle 16"/>
          <p:cNvSpPr/>
          <p:nvPr/>
        </p:nvSpPr>
        <p:spPr>
          <a:xfrm>
            <a:off x="9098280" y="1691640"/>
            <a:ext cx="2606040" cy="128016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8" name="TextBox 17"/>
          <p:cNvSpPr txBox="1"/>
          <p:nvPr/>
        </p:nvSpPr>
        <p:spPr>
          <a:xfrm>
            <a:off x="9299448" y="1856232"/>
            <a:ext cx="2203704" cy="320040"/>
          </a:xfrm>
          <a:prstGeom prst="rect">
            <a:avLst/>
          </a:prstGeom>
          <a:noFill/>
        </p:spPr>
        <p:txBody>
          <a:bodyPr wrap="square">
            <a:spAutoFit/>
          </a:bodyPr>
          <a:lstStyle/>
          <a:p>
            <a:pPr algn="l"/>
            <a:r>
              <a:rPr sz="1400" b="1" dirty="0">
                <a:solidFill>
                  <a:srgbClr val="185CBE"/>
                </a:solidFill>
                <a:latin typeface="Aptos"/>
              </a:rPr>
              <a:t>Gross Margin</a:t>
            </a:r>
          </a:p>
        </p:txBody>
      </p:sp>
      <p:sp>
        <p:nvSpPr>
          <p:cNvPr id="19" name="TextBox 18"/>
          <p:cNvSpPr txBox="1"/>
          <p:nvPr/>
        </p:nvSpPr>
        <p:spPr>
          <a:xfrm>
            <a:off x="9299448" y="2258568"/>
            <a:ext cx="2203704" cy="566927"/>
          </a:xfrm>
          <a:prstGeom prst="rect">
            <a:avLst/>
          </a:prstGeom>
          <a:noFill/>
        </p:spPr>
        <p:txBody>
          <a:bodyPr wrap="square">
            <a:spAutoFit/>
          </a:bodyPr>
          <a:lstStyle/>
          <a:p>
            <a:pPr algn="l"/>
            <a:r>
              <a:rPr sz="1050" b="0" dirty="0">
                <a:solidFill>
                  <a:srgbClr val="1C2839"/>
                </a:solidFill>
                <a:latin typeface="Aptos"/>
              </a:rPr>
              <a:t>[___]%</a:t>
            </a:r>
          </a:p>
        </p:txBody>
      </p:sp>
      <p:sp>
        <p:nvSpPr>
          <p:cNvPr id="20" name="Rounded Rectangle 19"/>
          <p:cNvSpPr/>
          <p:nvPr/>
        </p:nvSpPr>
        <p:spPr>
          <a:xfrm>
            <a:off x="457200" y="3291840"/>
            <a:ext cx="2606040" cy="128016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21" name="TextBox 20"/>
          <p:cNvSpPr txBox="1"/>
          <p:nvPr/>
        </p:nvSpPr>
        <p:spPr>
          <a:xfrm>
            <a:off x="658368" y="3456432"/>
            <a:ext cx="2203704" cy="320040"/>
          </a:xfrm>
          <a:prstGeom prst="rect">
            <a:avLst/>
          </a:prstGeom>
          <a:noFill/>
        </p:spPr>
        <p:txBody>
          <a:bodyPr wrap="square">
            <a:spAutoFit/>
          </a:bodyPr>
          <a:lstStyle/>
          <a:p>
            <a:pPr algn="l"/>
            <a:r>
              <a:rPr sz="1400" b="1" dirty="0">
                <a:solidFill>
                  <a:srgbClr val="185CBE"/>
                </a:solidFill>
                <a:latin typeface="Aptos"/>
              </a:rPr>
              <a:t>CAC</a:t>
            </a:r>
          </a:p>
        </p:txBody>
      </p:sp>
      <p:sp>
        <p:nvSpPr>
          <p:cNvPr id="22" name="TextBox 21"/>
          <p:cNvSpPr txBox="1"/>
          <p:nvPr/>
        </p:nvSpPr>
        <p:spPr>
          <a:xfrm>
            <a:off x="658368" y="3858768"/>
            <a:ext cx="2203704" cy="566927"/>
          </a:xfrm>
          <a:prstGeom prst="rect">
            <a:avLst/>
          </a:prstGeom>
          <a:noFill/>
        </p:spPr>
        <p:txBody>
          <a:bodyPr wrap="square">
            <a:spAutoFit/>
          </a:bodyPr>
          <a:lstStyle/>
          <a:p>
            <a:pPr algn="l"/>
            <a:r>
              <a:rPr sz="1050" b="0" dirty="0">
                <a:solidFill>
                  <a:srgbClr val="1C2839"/>
                </a:solidFill>
                <a:latin typeface="Aptos"/>
              </a:rPr>
              <a:t>$[_____ ]</a:t>
            </a:r>
          </a:p>
        </p:txBody>
      </p:sp>
      <p:sp>
        <p:nvSpPr>
          <p:cNvPr id="23" name="Rounded Rectangle 22"/>
          <p:cNvSpPr/>
          <p:nvPr/>
        </p:nvSpPr>
        <p:spPr>
          <a:xfrm>
            <a:off x="3337560" y="3291840"/>
            <a:ext cx="2606040" cy="128016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24" name="TextBox 23"/>
          <p:cNvSpPr txBox="1"/>
          <p:nvPr/>
        </p:nvSpPr>
        <p:spPr>
          <a:xfrm>
            <a:off x="3538728" y="3456432"/>
            <a:ext cx="2203704" cy="320040"/>
          </a:xfrm>
          <a:prstGeom prst="rect">
            <a:avLst/>
          </a:prstGeom>
          <a:noFill/>
        </p:spPr>
        <p:txBody>
          <a:bodyPr wrap="square">
            <a:spAutoFit/>
          </a:bodyPr>
          <a:lstStyle/>
          <a:p>
            <a:pPr algn="l"/>
            <a:r>
              <a:rPr sz="1400" b="1" dirty="0">
                <a:solidFill>
                  <a:srgbClr val="185CBE"/>
                </a:solidFill>
                <a:latin typeface="Aptos"/>
              </a:rPr>
              <a:t>LTV</a:t>
            </a:r>
          </a:p>
        </p:txBody>
      </p:sp>
      <p:sp>
        <p:nvSpPr>
          <p:cNvPr id="25" name="TextBox 24"/>
          <p:cNvSpPr txBox="1"/>
          <p:nvPr/>
        </p:nvSpPr>
        <p:spPr>
          <a:xfrm>
            <a:off x="3538728" y="3858768"/>
            <a:ext cx="2203704" cy="566927"/>
          </a:xfrm>
          <a:prstGeom prst="rect">
            <a:avLst/>
          </a:prstGeom>
          <a:noFill/>
        </p:spPr>
        <p:txBody>
          <a:bodyPr wrap="square">
            <a:spAutoFit/>
          </a:bodyPr>
          <a:lstStyle/>
          <a:p>
            <a:pPr algn="l"/>
            <a:r>
              <a:rPr sz="1050" b="0" dirty="0">
                <a:solidFill>
                  <a:srgbClr val="1C2839"/>
                </a:solidFill>
                <a:latin typeface="Aptos"/>
              </a:rPr>
              <a:t>$[_____ ]</a:t>
            </a:r>
          </a:p>
        </p:txBody>
      </p:sp>
      <p:sp>
        <p:nvSpPr>
          <p:cNvPr id="26" name="Rounded Rectangle 25"/>
          <p:cNvSpPr/>
          <p:nvPr/>
        </p:nvSpPr>
        <p:spPr>
          <a:xfrm>
            <a:off x="6217920" y="3291840"/>
            <a:ext cx="2606040" cy="128016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27" name="TextBox 26"/>
          <p:cNvSpPr txBox="1"/>
          <p:nvPr/>
        </p:nvSpPr>
        <p:spPr>
          <a:xfrm>
            <a:off x="6419088" y="3456432"/>
            <a:ext cx="2203704" cy="320040"/>
          </a:xfrm>
          <a:prstGeom prst="rect">
            <a:avLst/>
          </a:prstGeom>
          <a:noFill/>
        </p:spPr>
        <p:txBody>
          <a:bodyPr wrap="square">
            <a:spAutoFit/>
          </a:bodyPr>
          <a:lstStyle/>
          <a:p>
            <a:pPr algn="l"/>
            <a:r>
              <a:rPr sz="1400" b="1" dirty="0">
                <a:solidFill>
                  <a:srgbClr val="185CBE"/>
                </a:solidFill>
                <a:latin typeface="Aptos"/>
              </a:rPr>
              <a:t>Churn</a:t>
            </a:r>
          </a:p>
        </p:txBody>
      </p:sp>
      <p:sp>
        <p:nvSpPr>
          <p:cNvPr id="28" name="TextBox 27"/>
          <p:cNvSpPr txBox="1"/>
          <p:nvPr/>
        </p:nvSpPr>
        <p:spPr>
          <a:xfrm>
            <a:off x="6419088" y="3858768"/>
            <a:ext cx="2203704" cy="566927"/>
          </a:xfrm>
          <a:prstGeom prst="rect">
            <a:avLst/>
          </a:prstGeom>
          <a:noFill/>
        </p:spPr>
        <p:txBody>
          <a:bodyPr wrap="square">
            <a:spAutoFit/>
          </a:bodyPr>
          <a:lstStyle/>
          <a:p>
            <a:pPr algn="l"/>
            <a:r>
              <a:rPr sz="1050" b="0" dirty="0">
                <a:solidFill>
                  <a:srgbClr val="1C2839"/>
                </a:solidFill>
                <a:latin typeface="Aptos"/>
              </a:rPr>
              <a:t>[___]%</a:t>
            </a:r>
          </a:p>
        </p:txBody>
      </p:sp>
      <p:sp>
        <p:nvSpPr>
          <p:cNvPr id="29" name="Rounded Rectangle 28"/>
          <p:cNvSpPr/>
          <p:nvPr/>
        </p:nvSpPr>
        <p:spPr>
          <a:xfrm>
            <a:off x="9098280" y="3291840"/>
            <a:ext cx="2606040" cy="128016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30" name="TextBox 29"/>
          <p:cNvSpPr txBox="1"/>
          <p:nvPr/>
        </p:nvSpPr>
        <p:spPr>
          <a:xfrm>
            <a:off x="9299448" y="3456432"/>
            <a:ext cx="2203704" cy="320040"/>
          </a:xfrm>
          <a:prstGeom prst="rect">
            <a:avLst/>
          </a:prstGeom>
          <a:noFill/>
        </p:spPr>
        <p:txBody>
          <a:bodyPr wrap="square">
            <a:spAutoFit/>
          </a:bodyPr>
          <a:lstStyle/>
          <a:p>
            <a:pPr algn="l"/>
            <a:r>
              <a:rPr sz="1400" b="1" dirty="0">
                <a:solidFill>
                  <a:srgbClr val="185CBE"/>
                </a:solidFill>
                <a:latin typeface="Aptos"/>
              </a:rPr>
              <a:t>ARPC</a:t>
            </a:r>
          </a:p>
        </p:txBody>
      </p:sp>
      <p:sp>
        <p:nvSpPr>
          <p:cNvPr id="31" name="TextBox 30"/>
          <p:cNvSpPr txBox="1"/>
          <p:nvPr/>
        </p:nvSpPr>
        <p:spPr>
          <a:xfrm>
            <a:off x="9299448" y="3858768"/>
            <a:ext cx="2203704" cy="566927"/>
          </a:xfrm>
          <a:prstGeom prst="rect">
            <a:avLst/>
          </a:prstGeom>
          <a:noFill/>
        </p:spPr>
        <p:txBody>
          <a:bodyPr wrap="square">
            <a:spAutoFit/>
          </a:bodyPr>
          <a:lstStyle/>
          <a:p>
            <a:pPr algn="l"/>
            <a:r>
              <a:rPr sz="1050" b="0" dirty="0">
                <a:solidFill>
                  <a:srgbClr val="1C2839"/>
                </a:solidFill>
                <a:latin typeface="Aptos"/>
              </a:rPr>
              <a:t>$[_____ ]</a:t>
            </a:r>
          </a:p>
        </p:txBody>
      </p:sp>
      <p:sp>
        <p:nvSpPr>
          <p:cNvPr id="32" name="TextBox 31"/>
          <p:cNvSpPr txBox="1"/>
          <p:nvPr/>
        </p:nvSpPr>
        <p:spPr>
          <a:xfrm>
            <a:off x="731520" y="5166360"/>
            <a:ext cx="10698480" cy="411480"/>
          </a:xfrm>
          <a:prstGeom prst="rect">
            <a:avLst/>
          </a:prstGeom>
          <a:noFill/>
        </p:spPr>
        <p:txBody>
          <a:bodyPr wrap="square">
            <a:spAutoFit/>
          </a:bodyPr>
          <a:lstStyle/>
          <a:p>
            <a:pPr algn="ctr"/>
            <a:r>
              <a:rPr sz="1050" b="0" dirty="0">
                <a:solidFill>
                  <a:srgbClr val="5B6C82"/>
                </a:solidFill>
                <a:latin typeface="Aptos"/>
              </a:rPr>
              <a:t>Forecast assumptions: [customer growth] • [pricing] • [gross margin] • [hiring] • [CAC] • [capacity/utilization] • [operating expenses]</a:t>
            </a:r>
          </a:p>
        </p:txBody>
      </p:sp>
      <p:sp>
        <p:nvSpPr>
          <p:cNvPr id="33" name="TextBox 32"/>
          <p:cNvSpPr txBox="1"/>
          <p:nvPr/>
        </p:nvSpPr>
        <p:spPr>
          <a:xfrm>
            <a:off x="731520" y="5715000"/>
            <a:ext cx="10698480" cy="320040"/>
          </a:xfrm>
          <a:prstGeom prst="rect">
            <a:avLst/>
          </a:prstGeom>
          <a:noFill/>
        </p:spPr>
        <p:txBody>
          <a:bodyPr wrap="square">
            <a:spAutoFit/>
          </a:bodyPr>
          <a:lstStyle/>
          <a:p>
            <a:pPr algn="ctr"/>
            <a:r>
              <a:rPr sz="1200" b="1" dirty="0">
                <a:solidFill>
                  <a:srgbClr val="185CBE"/>
                </a:solidFill>
                <a:latin typeface="Aptos"/>
              </a:rPr>
              <a:t>2026E Revenue: $[____]   |   2027E: $[____]   |   2028E: $[____]   |   2029E: $[____]</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pic>
        <p:nvPicPr>
          <p:cNvPr id="3" name="Picture 2" descr="Zovente_logo_150x150(1).png"/>
          <p:cNvPicPr>
            <a:picLocks noChangeAspect="1"/>
          </p:cNvPicPr>
          <p:nvPr/>
        </p:nvPicPr>
        <p:blipFill>
          <a:blip r:embed="rId2"/>
          <a:stretch>
            <a:fillRect/>
          </a:stretch>
        </p:blipFill>
        <p:spPr>
          <a:xfrm>
            <a:off x="502920" y="256032"/>
            <a:ext cx="1143000" cy="1143000"/>
          </a:xfrm>
          <a:prstGeom prst="rect">
            <a:avLst/>
          </a:prstGeom>
        </p:spPr>
      </p:pic>
      <p:sp>
        <p:nvSpPr>
          <p:cNvPr id="4" name="TextBox 3"/>
          <p:cNvSpPr txBox="1"/>
          <p:nvPr/>
        </p:nvSpPr>
        <p:spPr>
          <a:xfrm>
            <a:off x="594360" y="932688"/>
            <a:ext cx="10881360" cy="502920"/>
          </a:xfrm>
          <a:prstGeom prst="rect">
            <a:avLst/>
          </a:prstGeom>
          <a:noFill/>
        </p:spPr>
        <p:txBody>
          <a:bodyPr wrap="square">
            <a:spAutoFit/>
          </a:bodyPr>
          <a:lstStyle/>
          <a:p>
            <a:pPr algn="l"/>
            <a:r>
              <a:rPr sz="2700" b="1" dirty="0">
                <a:solidFill>
                  <a:srgbClr val="0A1930"/>
                </a:solidFill>
                <a:latin typeface="Aptos"/>
              </a:rPr>
              <a:t>Use of Investment</a:t>
            </a:r>
          </a:p>
        </p:txBody>
      </p:sp>
      <p:sp>
        <p:nvSpPr>
          <p:cNvPr id="5" name="TextBox 4"/>
          <p:cNvSpPr txBox="1"/>
          <p:nvPr/>
        </p:nvSpPr>
        <p:spPr>
          <a:xfrm>
            <a:off x="612648" y="1453896"/>
            <a:ext cx="10515600" cy="347472"/>
          </a:xfrm>
          <a:prstGeom prst="rect">
            <a:avLst/>
          </a:prstGeom>
          <a:noFill/>
        </p:spPr>
        <p:txBody>
          <a:bodyPr wrap="square">
            <a:spAutoFit/>
          </a:bodyPr>
          <a:lstStyle/>
          <a:p>
            <a:pPr algn="l"/>
            <a:r>
              <a:rPr sz="1100" b="0" dirty="0">
                <a:solidFill>
                  <a:srgbClr val="5B6C82"/>
                </a:solidFill>
                <a:latin typeface="Aptos"/>
              </a:rPr>
              <a:t>Investment should unlock measurable operating milestones</a:t>
            </a:r>
          </a:p>
        </p:txBody>
      </p:sp>
      <p:sp>
        <p:nvSpPr>
          <p:cNvPr id="6" name="TextBox 5"/>
          <p:cNvSpPr txBox="1"/>
          <p:nvPr/>
        </p:nvSpPr>
        <p:spPr>
          <a:xfrm>
            <a:off x="594360" y="6510528"/>
            <a:ext cx="4572000" cy="164592"/>
          </a:xfrm>
          <a:prstGeom prst="rect">
            <a:avLst/>
          </a:prstGeom>
          <a:noFill/>
        </p:spPr>
        <p:txBody>
          <a:bodyPr wrap="square">
            <a:spAutoFit/>
          </a:bodyPr>
          <a:lstStyle/>
          <a:p>
            <a:pPr algn="l"/>
            <a:r>
              <a:rPr sz="700" b="1" dirty="0">
                <a:solidFill>
                  <a:srgbClr val="5B6C82"/>
                </a:solidFill>
                <a:latin typeface="Aptos"/>
              </a:rPr>
              <a:t>ZORVENTE TECHNOLOGY GROUP LLC</a:t>
            </a:r>
          </a:p>
        </p:txBody>
      </p:sp>
      <p:sp>
        <p:nvSpPr>
          <p:cNvPr id="7" name="TextBox 6"/>
          <p:cNvSpPr txBox="1"/>
          <p:nvPr/>
        </p:nvSpPr>
        <p:spPr>
          <a:xfrm>
            <a:off x="11064240" y="6510528"/>
            <a:ext cx="411480" cy="164592"/>
          </a:xfrm>
          <a:prstGeom prst="rect">
            <a:avLst/>
          </a:prstGeom>
          <a:noFill/>
        </p:spPr>
        <p:txBody>
          <a:bodyPr wrap="square">
            <a:spAutoFit/>
          </a:bodyPr>
          <a:lstStyle/>
          <a:p>
            <a:pPr algn="r"/>
            <a:r>
              <a:rPr sz="700" b="0" dirty="0">
                <a:solidFill>
                  <a:srgbClr val="5B6C82"/>
                </a:solidFill>
                <a:latin typeface="Aptos"/>
              </a:rPr>
              <a:t>28</a:t>
            </a:r>
          </a:p>
        </p:txBody>
      </p:sp>
      <p:sp>
        <p:nvSpPr>
          <p:cNvPr id="8" name="Rounded Rectangle 7"/>
          <p:cNvSpPr/>
          <p:nvPr/>
        </p:nvSpPr>
        <p:spPr>
          <a:xfrm>
            <a:off x="594360" y="1691640"/>
            <a:ext cx="3429000" cy="173736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9" name="TextBox 8"/>
          <p:cNvSpPr txBox="1"/>
          <p:nvPr/>
        </p:nvSpPr>
        <p:spPr>
          <a:xfrm>
            <a:off x="795528" y="1856232"/>
            <a:ext cx="3026664" cy="320040"/>
          </a:xfrm>
          <a:prstGeom prst="rect">
            <a:avLst/>
          </a:prstGeom>
          <a:noFill/>
        </p:spPr>
        <p:txBody>
          <a:bodyPr wrap="square">
            <a:spAutoFit/>
          </a:bodyPr>
          <a:lstStyle/>
          <a:p>
            <a:pPr algn="l"/>
            <a:r>
              <a:rPr sz="1400" b="1" dirty="0">
                <a:solidFill>
                  <a:srgbClr val="185CBE"/>
                </a:solidFill>
                <a:latin typeface="Aptos"/>
              </a:rPr>
              <a:t>Technology &amp; Product</a:t>
            </a:r>
          </a:p>
        </p:txBody>
      </p:sp>
      <p:sp>
        <p:nvSpPr>
          <p:cNvPr id="10" name="TextBox 9"/>
          <p:cNvSpPr txBox="1"/>
          <p:nvPr/>
        </p:nvSpPr>
        <p:spPr>
          <a:xfrm>
            <a:off x="795528" y="2258568"/>
            <a:ext cx="3026664" cy="1024127"/>
          </a:xfrm>
          <a:prstGeom prst="rect">
            <a:avLst/>
          </a:prstGeom>
          <a:noFill/>
        </p:spPr>
        <p:txBody>
          <a:bodyPr wrap="square">
            <a:spAutoFit/>
          </a:bodyPr>
          <a:lstStyle/>
          <a:p>
            <a:pPr algn="l"/>
            <a:r>
              <a:rPr sz="1050" b="0" dirty="0">
                <a:solidFill>
                  <a:srgbClr val="1C2839"/>
                </a:solidFill>
                <a:latin typeface="Aptos"/>
              </a:rPr>
              <a:t>[__]%
CRM/platform • AI infrastructure • security • cloud • software</a:t>
            </a:r>
          </a:p>
        </p:txBody>
      </p:sp>
      <p:sp>
        <p:nvSpPr>
          <p:cNvPr id="11" name="Rounded Rectangle 10"/>
          <p:cNvSpPr/>
          <p:nvPr/>
        </p:nvSpPr>
        <p:spPr>
          <a:xfrm>
            <a:off x="4389120" y="1691640"/>
            <a:ext cx="3429000" cy="173736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2" name="TextBox 11"/>
          <p:cNvSpPr txBox="1"/>
          <p:nvPr/>
        </p:nvSpPr>
        <p:spPr>
          <a:xfrm>
            <a:off x="4590288" y="1856232"/>
            <a:ext cx="3026664" cy="320040"/>
          </a:xfrm>
          <a:prstGeom prst="rect">
            <a:avLst/>
          </a:prstGeom>
          <a:noFill/>
        </p:spPr>
        <p:txBody>
          <a:bodyPr wrap="square">
            <a:spAutoFit/>
          </a:bodyPr>
          <a:lstStyle/>
          <a:p>
            <a:pPr algn="l"/>
            <a:r>
              <a:rPr sz="1400" b="1" dirty="0">
                <a:solidFill>
                  <a:srgbClr val="185CBE"/>
                </a:solidFill>
                <a:latin typeface="Aptos"/>
              </a:rPr>
              <a:t>Technical Talent</a:t>
            </a:r>
          </a:p>
        </p:txBody>
      </p:sp>
      <p:sp>
        <p:nvSpPr>
          <p:cNvPr id="13" name="TextBox 12"/>
          <p:cNvSpPr txBox="1"/>
          <p:nvPr/>
        </p:nvSpPr>
        <p:spPr>
          <a:xfrm>
            <a:off x="4590288" y="2258568"/>
            <a:ext cx="3026664" cy="1024127"/>
          </a:xfrm>
          <a:prstGeom prst="rect">
            <a:avLst/>
          </a:prstGeom>
          <a:noFill/>
        </p:spPr>
        <p:txBody>
          <a:bodyPr wrap="square">
            <a:spAutoFit/>
          </a:bodyPr>
          <a:lstStyle/>
          <a:p>
            <a:pPr algn="l"/>
            <a:r>
              <a:rPr sz="1050" b="0" dirty="0">
                <a:solidFill>
                  <a:srgbClr val="1C2839"/>
                </a:solidFill>
                <a:latin typeface="Aptos"/>
              </a:rPr>
              <a:t>[__]%
IT • cloud • cybersecurity • AI / automation</a:t>
            </a:r>
          </a:p>
        </p:txBody>
      </p:sp>
      <p:sp>
        <p:nvSpPr>
          <p:cNvPr id="14" name="Rounded Rectangle 13"/>
          <p:cNvSpPr/>
          <p:nvPr/>
        </p:nvSpPr>
        <p:spPr>
          <a:xfrm>
            <a:off x="8183880" y="1691640"/>
            <a:ext cx="3429000" cy="173736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5" name="TextBox 14"/>
          <p:cNvSpPr txBox="1"/>
          <p:nvPr/>
        </p:nvSpPr>
        <p:spPr>
          <a:xfrm>
            <a:off x="8385048" y="1856232"/>
            <a:ext cx="3026664" cy="320040"/>
          </a:xfrm>
          <a:prstGeom prst="rect">
            <a:avLst/>
          </a:prstGeom>
          <a:noFill/>
        </p:spPr>
        <p:txBody>
          <a:bodyPr wrap="square">
            <a:spAutoFit/>
          </a:bodyPr>
          <a:lstStyle/>
          <a:p>
            <a:pPr algn="l"/>
            <a:r>
              <a:rPr sz="1400" b="1" dirty="0">
                <a:solidFill>
                  <a:srgbClr val="185CBE"/>
                </a:solidFill>
                <a:latin typeface="Aptos"/>
              </a:rPr>
              <a:t>Sales &amp; Marketing</a:t>
            </a:r>
          </a:p>
        </p:txBody>
      </p:sp>
      <p:sp>
        <p:nvSpPr>
          <p:cNvPr id="16" name="TextBox 15"/>
          <p:cNvSpPr txBox="1"/>
          <p:nvPr/>
        </p:nvSpPr>
        <p:spPr>
          <a:xfrm>
            <a:off x="8385048" y="2258568"/>
            <a:ext cx="3026664" cy="1024127"/>
          </a:xfrm>
          <a:prstGeom prst="rect">
            <a:avLst/>
          </a:prstGeom>
          <a:noFill/>
        </p:spPr>
        <p:txBody>
          <a:bodyPr wrap="square">
            <a:spAutoFit/>
          </a:bodyPr>
          <a:lstStyle/>
          <a:p>
            <a:pPr algn="l"/>
            <a:r>
              <a:rPr sz="1050" b="0" dirty="0">
                <a:solidFill>
                  <a:srgbClr val="1C2839"/>
                </a:solidFill>
                <a:latin typeface="Aptos"/>
              </a:rPr>
              <a:t>[__]%
Customer acquisition • website • advertising • outreach</a:t>
            </a:r>
          </a:p>
        </p:txBody>
      </p:sp>
      <p:sp>
        <p:nvSpPr>
          <p:cNvPr id="17" name="Rounded Rectangle 16"/>
          <p:cNvSpPr/>
          <p:nvPr/>
        </p:nvSpPr>
        <p:spPr>
          <a:xfrm>
            <a:off x="594360" y="3749039"/>
            <a:ext cx="3429000" cy="173736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8" name="TextBox 17"/>
          <p:cNvSpPr txBox="1"/>
          <p:nvPr/>
        </p:nvSpPr>
        <p:spPr>
          <a:xfrm>
            <a:off x="795528" y="3913631"/>
            <a:ext cx="3026664" cy="320040"/>
          </a:xfrm>
          <a:prstGeom prst="rect">
            <a:avLst/>
          </a:prstGeom>
          <a:noFill/>
        </p:spPr>
        <p:txBody>
          <a:bodyPr wrap="square">
            <a:spAutoFit/>
          </a:bodyPr>
          <a:lstStyle/>
          <a:p>
            <a:pPr algn="l"/>
            <a:r>
              <a:rPr sz="1400" b="1" dirty="0">
                <a:solidFill>
                  <a:srgbClr val="185CBE"/>
                </a:solidFill>
                <a:latin typeface="Aptos"/>
              </a:rPr>
              <a:t>Operations</a:t>
            </a:r>
          </a:p>
        </p:txBody>
      </p:sp>
      <p:sp>
        <p:nvSpPr>
          <p:cNvPr id="19" name="TextBox 18"/>
          <p:cNvSpPr txBox="1"/>
          <p:nvPr/>
        </p:nvSpPr>
        <p:spPr>
          <a:xfrm>
            <a:off x="795528" y="4315968"/>
            <a:ext cx="3026664" cy="1024127"/>
          </a:xfrm>
          <a:prstGeom prst="rect">
            <a:avLst/>
          </a:prstGeom>
          <a:noFill/>
        </p:spPr>
        <p:txBody>
          <a:bodyPr wrap="square">
            <a:spAutoFit/>
          </a:bodyPr>
          <a:lstStyle/>
          <a:p>
            <a:pPr algn="l"/>
            <a:r>
              <a:rPr sz="1050" b="0" dirty="0">
                <a:solidFill>
                  <a:srgbClr val="1C2839"/>
                </a:solidFill>
                <a:latin typeface="Aptos"/>
              </a:rPr>
              <a:t>[__]%
Equipment • insurance • legal • accounting • systems</a:t>
            </a:r>
          </a:p>
        </p:txBody>
      </p:sp>
      <p:sp>
        <p:nvSpPr>
          <p:cNvPr id="20" name="Rounded Rectangle 19"/>
          <p:cNvSpPr/>
          <p:nvPr/>
        </p:nvSpPr>
        <p:spPr>
          <a:xfrm>
            <a:off x="4389120" y="3749039"/>
            <a:ext cx="3429000" cy="173736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21" name="TextBox 20"/>
          <p:cNvSpPr txBox="1"/>
          <p:nvPr/>
        </p:nvSpPr>
        <p:spPr>
          <a:xfrm>
            <a:off x="4590288" y="3913631"/>
            <a:ext cx="3026664" cy="320040"/>
          </a:xfrm>
          <a:prstGeom prst="rect">
            <a:avLst/>
          </a:prstGeom>
          <a:noFill/>
        </p:spPr>
        <p:txBody>
          <a:bodyPr wrap="square">
            <a:spAutoFit/>
          </a:bodyPr>
          <a:lstStyle/>
          <a:p>
            <a:pPr algn="l"/>
            <a:r>
              <a:rPr sz="1400" b="1" dirty="0">
                <a:solidFill>
                  <a:srgbClr val="185CBE"/>
                </a:solidFill>
                <a:latin typeface="Aptos"/>
              </a:rPr>
              <a:t>Working Capital</a:t>
            </a:r>
          </a:p>
        </p:txBody>
      </p:sp>
      <p:sp>
        <p:nvSpPr>
          <p:cNvPr id="22" name="TextBox 21"/>
          <p:cNvSpPr txBox="1"/>
          <p:nvPr/>
        </p:nvSpPr>
        <p:spPr>
          <a:xfrm>
            <a:off x="4590288" y="4315968"/>
            <a:ext cx="3026664" cy="1024127"/>
          </a:xfrm>
          <a:prstGeom prst="rect">
            <a:avLst/>
          </a:prstGeom>
          <a:noFill/>
        </p:spPr>
        <p:txBody>
          <a:bodyPr wrap="square">
            <a:spAutoFit/>
          </a:bodyPr>
          <a:lstStyle/>
          <a:p>
            <a:pPr algn="l"/>
            <a:r>
              <a:rPr sz="1050" b="0" dirty="0">
                <a:solidFill>
                  <a:srgbClr val="1C2839"/>
                </a:solidFill>
                <a:latin typeface="Aptos"/>
              </a:rPr>
              <a:t>[__]%
Payroll • operating expenses • implementation</a:t>
            </a:r>
          </a:p>
        </p:txBody>
      </p:sp>
      <p:sp>
        <p:nvSpPr>
          <p:cNvPr id="23" name="Rounded Rectangle 22"/>
          <p:cNvSpPr/>
          <p:nvPr/>
        </p:nvSpPr>
        <p:spPr>
          <a:xfrm>
            <a:off x="8183880" y="3749039"/>
            <a:ext cx="3429000" cy="173736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24" name="TextBox 23"/>
          <p:cNvSpPr txBox="1"/>
          <p:nvPr/>
        </p:nvSpPr>
        <p:spPr>
          <a:xfrm>
            <a:off x="8385048" y="3913631"/>
            <a:ext cx="3026664" cy="320040"/>
          </a:xfrm>
          <a:prstGeom prst="rect">
            <a:avLst/>
          </a:prstGeom>
          <a:noFill/>
        </p:spPr>
        <p:txBody>
          <a:bodyPr wrap="square">
            <a:spAutoFit/>
          </a:bodyPr>
          <a:lstStyle/>
          <a:p>
            <a:pPr algn="l"/>
            <a:r>
              <a:rPr sz="1400" b="1" dirty="0">
                <a:solidFill>
                  <a:srgbClr val="185CBE"/>
                </a:solidFill>
                <a:latin typeface="Aptos"/>
              </a:rPr>
              <a:t>Contingency</a:t>
            </a:r>
          </a:p>
        </p:txBody>
      </p:sp>
      <p:sp>
        <p:nvSpPr>
          <p:cNvPr id="25" name="TextBox 24"/>
          <p:cNvSpPr txBox="1"/>
          <p:nvPr/>
        </p:nvSpPr>
        <p:spPr>
          <a:xfrm>
            <a:off x="8385048" y="4315968"/>
            <a:ext cx="3026664" cy="1024127"/>
          </a:xfrm>
          <a:prstGeom prst="rect">
            <a:avLst/>
          </a:prstGeom>
          <a:noFill/>
        </p:spPr>
        <p:txBody>
          <a:bodyPr wrap="square">
            <a:spAutoFit/>
          </a:bodyPr>
          <a:lstStyle/>
          <a:p>
            <a:pPr algn="l"/>
            <a:r>
              <a:rPr sz="1050" b="0" dirty="0">
                <a:solidFill>
                  <a:srgbClr val="1C2839"/>
                </a:solidFill>
                <a:latin typeface="Aptos"/>
              </a:rPr>
              <a:t>[__]%
Reserve for unexpected startup expenses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pic>
        <p:nvPicPr>
          <p:cNvPr id="3" name="Picture 2" descr="Zovente_logo_150x150(1).png"/>
          <p:cNvPicPr>
            <a:picLocks noChangeAspect="1"/>
          </p:cNvPicPr>
          <p:nvPr/>
        </p:nvPicPr>
        <p:blipFill>
          <a:blip r:embed="rId2"/>
          <a:stretch>
            <a:fillRect/>
          </a:stretch>
        </p:blipFill>
        <p:spPr>
          <a:xfrm>
            <a:off x="502920" y="256032"/>
            <a:ext cx="1143000" cy="1143000"/>
          </a:xfrm>
          <a:prstGeom prst="rect">
            <a:avLst/>
          </a:prstGeom>
        </p:spPr>
      </p:pic>
      <p:sp>
        <p:nvSpPr>
          <p:cNvPr id="4" name="TextBox 3"/>
          <p:cNvSpPr txBox="1"/>
          <p:nvPr/>
        </p:nvSpPr>
        <p:spPr>
          <a:xfrm>
            <a:off x="594360" y="932688"/>
            <a:ext cx="10881360" cy="502920"/>
          </a:xfrm>
          <a:prstGeom prst="rect">
            <a:avLst/>
          </a:prstGeom>
          <a:noFill/>
        </p:spPr>
        <p:txBody>
          <a:bodyPr wrap="square">
            <a:spAutoFit/>
          </a:bodyPr>
          <a:lstStyle/>
          <a:p>
            <a:pPr algn="l"/>
            <a:r>
              <a:rPr sz="2700" b="1" dirty="0">
                <a:solidFill>
                  <a:srgbClr val="0A1930"/>
                </a:solidFill>
                <a:latin typeface="Aptos"/>
              </a:rPr>
              <a:t>Funding Request</a:t>
            </a:r>
          </a:p>
        </p:txBody>
      </p:sp>
      <p:sp>
        <p:nvSpPr>
          <p:cNvPr id="5" name="TextBox 4"/>
          <p:cNvSpPr txBox="1"/>
          <p:nvPr/>
        </p:nvSpPr>
        <p:spPr>
          <a:xfrm>
            <a:off x="612648" y="1453896"/>
            <a:ext cx="10515600" cy="347472"/>
          </a:xfrm>
          <a:prstGeom prst="rect">
            <a:avLst/>
          </a:prstGeom>
          <a:noFill/>
        </p:spPr>
        <p:txBody>
          <a:bodyPr wrap="square">
            <a:spAutoFit/>
          </a:bodyPr>
          <a:lstStyle/>
          <a:p>
            <a:pPr algn="l"/>
            <a:r>
              <a:rPr sz="1100" b="0" dirty="0">
                <a:solidFill>
                  <a:srgbClr val="5B6C82"/>
                </a:solidFill>
                <a:latin typeface="Aptos"/>
              </a:rPr>
              <a:t>Startup capital to move from development into scalable operations</a:t>
            </a:r>
          </a:p>
        </p:txBody>
      </p:sp>
      <p:sp>
        <p:nvSpPr>
          <p:cNvPr id="6" name="TextBox 5"/>
          <p:cNvSpPr txBox="1"/>
          <p:nvPr/>
        </p:nvSpPr>
        <p:spPr>
          <a:xfrm>
            <a:off x="594360" y="6510528"/>
            <a:ext cx="4572000" cy="164592"/>
          </a:xfrm>
          <a:prstGeom prst="rect">
            <a:avLst/>
          </a:prstGeom>
          <a:noFill/>
        </p:spPr>
        <p:txBody>
          <a:bodyPr wrap="square">
            <a:spAutoFit/>
          </a:bodyPr>
          <a:lstStyle/>
          <a:p>
            <a:pPr algn="l"/>
            <a:r>
              <a:rPr sz="700" b="1" dirty="0">
                <a:solidFill>
                  <a:srgbClr val="5B6C82"/>
                </a:solidFill>
                <a:latin typeface="Aptos"/>
              </a:rPr>
              <a:t>ZORVENTE TECHNOLOGY GROUP LLC</a:t>
            </a:r>
          </a:p>
        </p:txBody>
      </p:sp>
      <p:sp>
        <p:nvSpPr>
          <p:cNvPr id="7" name="TextBox 6"/>
          <p:cNvSpPr txBox="1"/>
          <p:nvPr/>
        </p:nvSpPr>
        <p:spPr>
          <a:xfrm>
            <a:off x="11064240" y="6510528"/>
            <a:ext cx="411480" cy="164592"/>
          </a:xfrm>
          <a:prstGeom prst="rect">
            <a:avLst/>
          </a:prstGeom>
          <a:noFill/>
        </p:spPr>
        <p:txBody>
          <a:bodyPr wrap="square">
            <a:spAutoFit/>
          </a:bodyPr>
          <a:lstStyle/>
          <a:p>
            <a:pPr algn="r"/>
            <a:r>
              <a:rPr sz="700" b="0" dirty="0">
                <a:solidFill>
                  <a:srgbClr val="5B6C82"/>
                </a:solidFill>
                <a:latin typeface="Aptos"/>
              </a:rPr>
              <a:t>29</a:t>
            </a:r>
          </a:p>
        </p:txBody>
      </p:sp>
      <p:sp>
        <p:nvSpPr>
          <p:cNvPr id="8" name="TextBox 7"/>
          <p:cNvSpPr txBox="1"/>
          <p:nvPr/>
        </p:nvSpPr>
        <p:spPr>
          <a:xfrm>
            <a:off x="914400" y="1783080"/>
            <a:ext cx="10332720" cy="640080"/>
          </a:xfrm>
          <a:prstGeom prst="rect">
            <a:avLst/>
          </a:prstGeom>
          <a:noFill/>
        </p:spPr>
        <p:txBody>
          <a:bodyPr wrap="square">
            <a:spAutoFit/>
          </a:bodyPr>
          <a:lstStyle/>
          <a:p>
            <a:pPr algn="ctr"/>
            <a:r>
              <a:rPr sz="2900" b="1" dirty="0">
                <a:solidFill>
                  <a:srgbClr val="185CBE"/>
                </a:solidFill>
                <a:latin typeface="Aptos"/>
              </a:rPr>
              <a:t>FUNDING TARGET: $[________________]</a:t>
            </a:r>
          </a:p>
        </p:txBody>
      </p:sp>
      <p:sp>
        <p:nvSpPr>
          <p:cNvPr id="9" name="TextBox 8"/>
          <p:cNvSpPr txBox="1"/>
          <p:nvPr/>
        </p:nvSpPr>
        <p:spPr>
          <a:xfrm>
            <a:off x="1097280" y="2743200"/>
            <a:ext cx="9875520" cy="2560320"/>
          </a:xfrm>
          <a:prstGeom prst="rect">
            <a:avLst/>
          </a:prstGeom>
          <a:noFill/>
        </p:spPr>
        <p:txBody>
          <a:bodyPr wrap="square">
            <a:spAutoFit/>
          </a:bodyPr>
          <a:lstStyle/>
          <a:p>
            <a:pPr>
              <a:spcAft>
                <a:spcPts val="500"/>
              </a:spcAft>
              <a:defRPr sz="1200">
                <a:solidFill>
                  <a:srgbClr val="1C2839"/>
                </a:solidFill>
                <a:latin typeface="Aptos"/>
              </a:defRPr>
            </a:pPr>
            <a:r>
              <a:rPr dirty="0"/>
              <a:t>• Build technical team</a:t>
            </a:r>
          </a:p>
          <a:p>
            <a:pPr>
              <a:spcAft>
                <a:spcPts val="500"/>
              </a:spcAft>
              <a:defRPr sz="1200">
                <a:solidFill>
                  <a:srgbClr val="1C2839"/>
                </a:solidFill>
                <a:latin typeface="Aptos"/>
              </a:defRPr>
            </a:pPr>
            <a:r>
              <a:rPr dirty="0"/>
              <a:t>• Acquire customers</a:t>
            </a:r>
          </a:p>
          <a:p>
            <a:pPr>
              <a:spcAft>
                <a:spcPts val="500"/>
              </a:spcAft>
              <a:defRPr sz="1200">
                <a:solidFill>
                  <a:srgbClr val="1C2839"/>
                </a:solidFill>
                <a:latin typeface="Aptos"/>
              </a:defRPr>
            </a:pPr>
            <a:r>
              <a:rPr dirty="0"/>
              <a:t>• Develop technology platform</a:t>
            </a:r>
          </a:p>
          <a:p>
            <a:pPr>
              <a:spcAft>
                <a:spcPts val="500"/>
              </a:spcAft>
              <a:defRPr sz="1200">
                <a:solidFill>
                  <a:srgbClr val="1C2839"/>
                </a:solidFill>
                <a:latin typeface="Aptos"/>
              </a:defRPr>
            </a:pPr>
            <a:r>
              <a:rPr dirty="0"/>
              <a:t>• Build AI and automation capabilities</a:t>
            </a:r>
          </a:p>
          <a:p>
            <a:pPr>
              <a:spcAft>
                <a:spcPts val="500"/>
              </a:spcAft>
              <a:defRPr sz="1200">
                <a:solidFill>
                  <a:srgbClr val="1C2839"/>
                </a:solidFill>
                <a:latin typeface="Aptos"/>
              </a:defRPr>
            </a:pPr>
            <a:r>
              <a:rPr dirty="0"/>
              <a:t>• Establish cybersecurity capabilities</a:t>
            </a:r>
          </a:p>
          <a:p>
            <a:pPr>
              <a:spcAft>
                <a:spcPts val="500"/>
              </a:spcAft>
              <a:defRPr sz="1200">
                <a:solidFill>
                  <a:srgbClr val="1C2839"/>
                </a:solidFill>
                <a:latin typeface="Aptos"/>
              </a:defRPr>
            </a:pPr>
            <a:r>
              <a:rPr dirty="0"/>
              <a:t>• Build operational infrastructure</a:t>
            </a:r>
          </a:p>
          <a:p>
            <a:pPr>
              <a:spcAft>
                <a:spcPts val="500"/>
              </a:spcAft>
              <a:defRPr sz="1200">
                <a:solidFill>
                  <a:srgbClr val="1C2839"/>
                </a:solidFill>
                <a:latin typeface="Aptos"/>
              </a:defRPr>
            </a:pPr>
            <a:r>
              <a:rPr dirty="0"/>
              <a:t>• Develop industry-specific solutions</a:t>
            </a:r>
          </a:p>
          <a:p>
            <a:pPr>
              <a:spcAft>
                <a:spcPts val="500"/>
              </a:spcAft>
              <a:defRPr sz="1200">
                <a:solidFill>
                  <a:srgbClr val="1C2839"/>
                </a:solidFill>
                <a:latin typeface="Aptos"/>
              </a:defRPr>
            </a:pPr>
            <a:r>
              <a:rPr dirty="0"/>
              <a:t>• Fund sales and marketing</a:t>
            </a:r>
          </a:p>
          <a:p>
            <a:pPr>
              <a:spcAft>
                <a:spcPts val="500"/>
              </a:spcAft>
              <a:defRPr sz="1200">
                <a:solidFill>
                  <a:srgbClr val="1C2839"/>
                </a:solidFill>
                <a:latin typeface="Aptos"/>
              </a:defRPr>
            </a:pPr>
            <a:r>
              <a:rPr dirty="0"/>
              <a:t>• Provide working capital</a:t>
            </a:r>
          </a:p>
          <a:p>
            <a:pPr>
              <a:spcAft>
                <a:spcPts val="500"/>
              </a:spcAft>
              <a:defRPr sz="1200">
                <a:solidFill>
                  <a:srgbClr val="1C2839"/>
                </a:solidFill>
                <a:latin typeface="Aptos"/>
              </a:defRPr>
            </a:pPr>
            <a:r>
              <a:rPr dirty="0"/>
              <a:t>• Reach initial revenue milestones</a:t>
            </a:r>
          </a:p>
        </p:txBody>
      </p:sp>
      <p:sp>
        <p:nvSpPr>
          <p:cNvPr id="10" name="TextBox 9"/>
          <p:cNvSpPr txBox="1"/>
          <p:nvPr/>
        </p:nvSpPr>
        <p:spPr>
          <a:xfrm>
            <a:off x="822960" y="5715000"/>
            <a:ext cx="10515600" cy="365760"/>
          </a:xfrm>
          <a:prstGeom prst="rect">
            <a:avLst/>
          </a:prstGeom>
          <a:noFill/>
        </p:spPr>
        <p:txBody>
          <a:bodyPr wrap="square">
            <a:spAutoFit/>
          </a:bodyPr>
          <a:lstStyle/>
          <a:p>
            <a:pPr algn="ctr"/>
            <a:r>
              <a:rPr sz="1050" b="1" dirty="0">
                <a:solidFill>
                  <a:srgbClr val="5B6C82"/>
                </a:solidFill>
                <a:latin typeface="Aptos"/>
              </a:rPr>
              <a:t>Potential structures: Equity • Angel • Strategic • Grants / competitions • Partnership capital • Debt where appropriate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pic>
        <p:nvPicPr>
          <p:cNvPr id="3" name="Picture 2" descr="Zovente_logo_150x150(1).png"/>
          <p:cNvPicPr>
            <a:picLocks noChangeAspect="1"/>
          </p:cNvPicPr>
          <p:nvPr/>
        </p:nvPicPr>
        <p:blipFill>
          <a:blip r:embed="rId2"/>
          <a:stretch>
            <a:fillRect/>
          </a:stretch>
        </p:blipFill>
        <p:spPr>
          <a:xfrm>
            <a:off x="502920" y="256032"/>
            <a:ext cx="1143000" cy="1143000"/>
          </a:xfrm>
          <a:prstGeom prst="rect">
            <a:avLst/>
          </a:prstGeom>
        </p:spPr>
      </p:pic>
      <p:sp>
        <p:nvSpPr>
          <p:cNvPr id="4" name="TextBox 3"/>
          <p:cNvSpPr txBox="1"/>
          <p:nvPr/>
        </p:nvSpPr>
        <p:spPr>
          <a:xfrm>
            <a:off x="594360" y="932688"/>
            <a:ext cx="10881360" cy="502920"/>
          </a:xfrm>
          <a:prstGeom prst="rect">
            <a:avLst/>
          </a:prstGeom>
          <a:noFill/>
        </p:spPr>
        <p:txBody>
          <a:bodyPr wrap="square">
            <a:spAutoFit/>
          </a:bodyPr>
          <a:lstStyle/>
          <a:p>
            <a:pPr algn="l"/>
            <a:r>
              <a:rPr sz="2700" b="1" dirty="0">
                <a:solidFill>
                  <a:srgbClr val="0A1930"/>
                </a:solidFill>
                <a:latin typeface="Aptos"/>
              </a:rPr>
              <a:t>What the Investment Unlocks</a:t>
            </a:r>
          </a:p>
        </p:txBody>
      </p:sp>
      <p:sp>
        <p:nvSpPr>
          <p:cNvPr id="5" name="TextBox 4"/>
          <p:cNvSpPr txBox="1"/>
          <p:nvPr/>
        </p:nvSpPr>
        <p:spPr>
          <a:xfrm>
            <a:off x="612648" y="1453896"/>
            <a:ext cx="10515600" cy="347472"/>
          </a:xfrm>
          <a:prstGeom prst="rect">
            <a:avLst/>
          </a:prstGeom>
          <a:noFill/>
        </p:spPr>
        <p:txBody>
          <a:bodyPr wrap="square">
            <a:spAutoFit/>
          </a:bodyPr>
          <a:lstStyle/>
          <a:p>
            <a:pPr algn="l"/>
            <a:r>
              <a:rPr sz="1100" b="0" dirty="0">
                <a:solidFill>
                  <a:srgbClr val="5B6C82"/>
                </a:solidFill>
                <a:latin typeface="Aptos"/>
              </a:rPr>
              <a:t>Convert capital into team, technology, customers and scalable capability</a:t>
            </a:r>
          </a:p>
        </p:txBody>
      </p:sp>
      <p:sp>
        <p:nvSpPr>
          <p:cNvPr id="6" name="TextBox 5"/>
          <p:cNvSpPr txBox="1"/>
          <p:nvPr/>
        </p:nvSpPr>
        <p:spPr>
          <a:xfrm>
            <a:off x="594360" y="6510528"/>
            <a:ext cx="4572000" cy="164592"/>
          </a:xfrm>
          <a:prstGeom prst="rect">
            <a:avLst/>
          </a:prstGeom>
          <a:noFill/>
        </p:spPr>
        <p:txBody>
          <a:bodyPr wrap="square">
            <a:spAutoFit/>
          </a:bodyPr>
          <a:lstStyle/>
          <a:p>
            <a:pPr algn="l"/>
            <a:r>
              <a:rPr sz="700" b="1" dirty="0">
                <a:solidFill>
                  <a:srgbClr val="5B6C82"/>
                </a:solidFill>
                <a:latin typeface="Aptos"/>
              </a:rPr>
              <a:t>ZORVENTE TECHNOLOGY GROUP LLC</a:t>
            </a:r>
          </a:p>
        </p:txBody>
      </p:sp>
      <p:sp>
        <p:nvSpPr>
          <p:cNvPr id="7" name="TextBox 6"/>
          <p:cNvSpPr txBox="1"/>
          <p:nvPr/>
        </p:nvSpPr>
        <p:spPr>
          <a:xfrm>
            <a:off x="11064240" y="6510528"/>
            <a:ext cx="411480" cy="164592"/>
          </a:xfrm>
          <a:prstGeom prst="rect">
            <a:avLst/>
          </a:prstGeom>
          <a:noFill/>
        </p:spPr>
        <p:txBody>
          <a:bodyPr wrap="square">
            <a:spAutoFit/>
          </a:bodyPr>
          <a:lstStyle/>
          <a:p>
            <a:pPr algn="r"/>
            <a:r>
              <a:rPr sz="700" b="0" dirty="0">
                <a:solidFill>
                  <a:srgbClr val="5B6C82"/>
                </a:solidFill>
                <a:latin typeface="Aptos"/>
              </a:rPr>
              <a:t>30</a:t>
            </a:r>
          </a:p>
        </p:txBody>
      </p:sp>
      <p:sp>
        <p:nvSpPr>
          <p:cNvPr id="8" name="Rounded Rectangle 7"/>
          <p:cNvSpPr/>
          <p:nvPr/>
        </p:nvSpPr>
        <p:spPr>
          <a:xfrm>
            <a:off x="594360" y="1737360"/>
            <a:ext cx="2514600" cy="169164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9" name="TextBox 8"/>
          <p:cNvSpPr txBox="1"/>
          <p:nvPr/>
        </p:nvSpPr>
        <p:spPr>
          <a:xfrm>
            <a:off x="795528" y="1901952"/>
            <a:ext cx="2112264" cy="320040"/>
          </a:xfrm>
          <a:prstGeom prst="rect">
            <a:avLst/>
          </a:prstGeom>
          <a:noFill/>
        </p:spPr>
        <p:txBody>
          <a:bodyPr wrap="square">
            <a:spAutoFit/>
          </a:bodyPr>
          <a:lstStyle/>
          <a:p>
            <a:pPr algn="l"/>
            <a:r>
              <a:rPr sz="1400" b="1" dirty="0">
                <a:solidFill>
                  <a:srgbClr val="185CBE"/>
                </a:solidFill>
                <a:latin typeface="Aptos"/>
              </a:rPr>
              <a:t>Team</a:t>
            </a:r>
          </a:p>
        </p:txBody>
      </p:sp>
      <p:sp>
        <p:nvSpPr>
          <p:cNvPr id="10" name="TextBox 9"/>
          <p:cNvSpPr txBox="1"/>
          <p:nvPr/>
        </p:nvSpPr>
        <p:spPr>
          <a:xfrm>
            <a:off x="795528" y="2304288"/>
            <a:ext cx="2112264" cy="978408"/>
          </a:xfrm>
          <a:prstGeom prst="rect">
            <a:avLst/>
          </a:prstGeom>
          <a:noFill/>
        </p:spPr>
        <p:txBody>
          <a:bodyPr wrap="square">
            <a:spAutoFit/>
          </a:bodyPr>
          <a:lstStyle/>
          <a:p>
            <a:pPr algn="l"/>
            <a:r>
              <a:rPr sz="1050" b="0" dirty="0">
                <a:solidFill>
                  <a:srgbClr val="1C2839"/>
                </a:solidFill>
                <a:latin typeface="Aptos"/>
              </a:rPr>
              <a:t>Technical capabilities and specialized expertise</a:t>
            </a:r>
          </a:p>
        </p:txBody>
      </p:sp>
      <p:sp>
        <p:nvSpPr>
          <p:cNvPr id="11" name="Rounded Rectangle 10"/>
          <p:cNvSpPr/>
          <p:nvPr/>
        </p:nvSpPr>
        <p:spPr>
          <a:xfrm>
            <a:off x="3383279" y="1737360"/>
            <a:ext cx="2514600" cy="169164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2" name="TextBox 11"/>
          <p:cNvSpPr txBox="1"/>
          <p:nvPr/>
        </p:nvSpPr>
        <p:spPr>
          <a:xfrm>
            <a:off x="3584448" y="1901952"/>
            <a:ext cx="2112264" cy="320040"/>
          </a:xfrm>
          <a:prstGeom prst="rect">
            <a:avLst/>
          </a:prstGeom>
          <a:noFill/>
        </p:spPr>
        <p:txBody>
          <a:bodyPr wrap="square">
            <a:spAutoFit/>
          </a:bodyPr>
          <a:lstStyle/>
          <a:p>
            <a:pPr algn="l"/>
            <a:r>
              <a:rPr sz="1400" b="1" dirty="0">
                <a:solidFill>
                  <a:srgbClr val="185CBE"/>
                </a:solidFill>
                <a:latin typeface="Aptos"/>
              </a:rPr>
              <a:t>Technology</a:t>
            </a:r>
          </a:p>
        </p:txBody>
      </p:sp>
      <p:sp>
        <p:nvSpPr>
          <p:cNvPr id="13" name="TextBox 12"/>
          <p:cNvSpPr txBox="1"/>
          <p:nvPr/>
        </p:nvSpPr>
        <p:spPr>
          <a:xfrm>
            <a:off x="3584448" y="2304288"/>
            <a:ext cx="2112264" cy="978408"/>
          </a:xfrm>
          <a:prstGeom prst="rect">
            <a:avLst/>
          </a:prstGeom>
          <a:noFill/>
        </p:spPr>
        <p:txBody>
          <a:bodyPr wrap="square">
            <a:spAutoFit/>
          </a:bodyPr>
          <a:lstStyle/>
          <a:p>
            <a:pPr algn="l"/>
            <a:r>
              <a:rPr sz="1050" b="0" dirty="0">
                <a:solidFill>
                  <a:srgbClr val="1C2839"/>
                </a:solidFill>
                <a:latin typeface="Aptos"/>
              </a:rPr>
              <a:t>Platform development and AI infrastructure</a:t>
            </a:r>
          </a:p>
        </p:txBody>
      </p:sp>
      <p:sp>
        <p:nvSpPr>
          <p:cNvPr id="14" name="Rounded Rectangle 13"/>
          <p:cNvSpPr/>
          <p:nvPr/>
        </p:nvSpPr>
        <p:spPr>
          <a:xfrm>
            <a:off x="6172200" y="1737360"/>
            <a:ext cx="2514600" cy="169164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5" name="TextBox 14"/>
          <p:cNvSpPr txBox="1"/>
          <p:nvPr/>
        </p:nvSpPr>
        <p:spPr>
          <a:xfrm>
            <a:off x="6373368" y="1901952"/>
            <a:ext cx="2112264" cy="320040"/>
          </a:xfrm>
          <a:prstGeom prst="rect">
            <a:avLst/>
          </a:prstGeom>
          <a:noFill/>
        </p:spPr>
        <p:txBody>
          <a:bodyPr wrap="square">
            <a:spAutoFit/>
          </a:bodyPr>
          <a:lstStyle/>
          <a:p>
            <a:pPr algn="l"/>
            <a:r>
              <a:rPr sz="1400" b="1" dirty="0">
                <a:solidFill>
                  <a:srgbClr val="185CBE"/>
                </a:solidFill>
                <a:latin typeface="Aptos"/>
              </a:rPr>
              <a:t>Customers</a:t>
            </a:r>
          </a:p>
        </p:txBody>
      </p:sp>
      <p:sp>
        <p:nvSpPr>
          <p:cNvPr id="16" name="TextBox 15"/>
          <p:cNvSpPr txBox="1"/>
          <p:nvPr/>
        </p:nvSpPr>
        <p:spPr>
          <a:xfrm>
            <a:off x="6373368" y="2304288"/>
            <a:ext cx="2112264" cy="978408"/>
          </a:xfrm>
          <a:prstGeom prst="rect">
            <a:avLst/>
          </a:prstGeom>
          <a:noFill/>
        </p:spPr>
        <p:txBody>
          <a:bodyPr wrap="square">
            <a:spAutoFit/>
          </a:bodyPr>
          <a:lstStyle/>
          <a:p>
            <a:pPr algn="l"/>
            <a:r>
              <a:rPr sz="1050" b="0" dirty="0">
                <a:solidFill>
                  <a:srgbClr val="1C2839"/>
                </a:solidFill>
                <a:latin typeface="Aptos"/>
              </a:rPr>
              <a:t>Sales and marketing acceleration</a:t>
            </a:r>
          </a:p>
        </p:txBody>
      </p:sp>
      <p:sp>
        <p:nvSpPr>
          <p:cNvPr id="17" name="Rounded Rectangle 16"/>
          <p:cNvSpPr/>
          <p:nvPr/>
        </p:nvSpPr>
        <p:spPr>
          <a:xfrm>
            <a:off x="8961119" y="1737360"/>
            <a:ext cx="2514600" cy="169164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8" name="TextBox 17"/>
          <p:cNvSpPr txBox="1"/>
          <p:nvPr/>
        </p:nvSpPr>
        <p:spPr>
          <a:xfrm>
            <a:off x="9162288" y="1901952"/>
            <a:ext cx="2112264" cy="320040"/>
          </a:xfrm>
          <a:prstGeom prst="rect">
            <a:avLst/>
          </a:prstGeom>
          <a:noFill/>
        </p:spPr>
        <p:txBody>
          <a:bodyPr wrap="square">
            <a:spAutoFit/>
          </a:bodyPr>
          <a:lstStyle/>
          <a:p>
            <a:pPr algn="l"/>
            <a:r>
              <a:rPr sz="1400" b="1" dirty="0">
                <a:solidFill>
                  <a:srgbClr val="185CBE"/>
                </a:solidFill>
                <a:latin typeface="Aptos"/>
              </a:rPr>
              <a:t>Services</a:t>
            </a:r>
          </a:p>
        </p:txBody>
      </p:sp>
      <p:sp>
        <p:nvSpPr>
          <p:cNvPr id="19" name="TextBox 18"/>
          <p:cNvSpPr txBox="1"/>
          <p:nvPr/>
        </p:nvSpPr>
        <p:spPr>
          <a:xfrm>
            <a:off x="9162288" y="2304288"/>
            <a:ext cx="2112264" cy="978408"/>
          </a:xfrm>
          <a:prstGeom prst="rect">
            <a:avLst/>
          </a:prstGeom>
          <a:noFill/>
        </p:spPr>
        <p:txBody>
          <a:bodyPr wrap="square">
            <a:spAutoFit/>
          </a:bodyPr>
          <a:lstStyle/>
          <a:p>
            <a:pPr algn="l"/>
            <a:r>
              <a:rPr sz="1050" b="0" dirty="0">
                <a:solidFill>
                  <a:srgbClr val="1C2839"/>
                </a:solidFill>
                <a:latin typeface="Aptos"/>
              </a:rPr>
              <a:t>Expanded delivery capacity</a:t>
            </a:r>
          </a:p>
        </p:txBody>
      </p:sp>
      <p:sp>
        <p:nvSpPr>
          <p:cNvPr id="20" name="Rounded Rectangle 19"/>
          <p:cNvSpPr/>
          <p:nvPr/>
        </p:nvSpPr>
        <p:spPr>
          <a:xfrm>
            <a:off x="594360" y="3794760"/>
            <a:ext cx="2514600" cy="169164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21" name="TextBox 20"/>
          <p:cNvSpPr txBox="1"/>
          <p:nvPr/>
        </p:nvSpPr>
        <p:spPr>
          <a:xfrm>
            <a:off x="795528" y="3959352"/>
            <a:ext cx="2112264" cy="320040"/>
          </a:xfrm>
          <a:prstGeom prst="rect">
            <a:avLst/>
          </a:prstGeom>
          <a:noFill/>
        </p:spPr>
        <p:txBody>
          <a:bodyPr wrap="square">
            <a:spAutoFit/>
          </a:bodyPr>
          <a:lstStyle/>
          <a:p>
            <a:pPr algn="l"/>
            <a:r>
              <a:rPr sz="1400" b="1" dirty="0">
                <a:solidFill>
                  <a:srgbClr val="185CBE"/>
                </a:solidFill>
                <a:latin typeface="Aptos"/>
              </a:rPr>
              <a:t>AI</a:t>
            </a:r>
          </a:p>
        </p:txBody>
      </p:sp>
      <p:sp>
        <p:nvSpPr>
          <p:cNvPr id="22" name="TextBox 21"/>
          <p:cNvSpPr txBox="1"/>
          <p:nvPr/>
        </p:nvSpPr>
        <p:spPr>
          <a:xfrm>
            <a:off x="795528" y="4361688"/>
            <a:ext cx="2112264" cy="978408"/>
          </a:xfrm>
          <a:prstGeom prst="rect">
            <a:avLst/>
          </a:prstGeom>
          <a:noFill/>
        </p:spPr>
        <p:txBody>
          <a:bodyPr wrap="square">
            <a:spAutoFit/>
          </a:bodyPr>
          <a:lstStyle/>
          <a:p>
            <a:pPr algn="l"/>
            <a:r>
              <a:rPr sz="1050" b="0" dirty="0">
                <a:solidFill>
                  <a:srgbClr val="1C2839"/>
                </a:solidFill>
                <a:latin typeface="Aptos"/>
              </a:rPr>
              <a:t>Automation across operations</a:t>
            </a:r>
          </a:p>
        </p:txBody>
      </p:sp>
      <p:sp>
        <p:nvSpPr>
          <p:cNvPr id="23" name="Rounded Rectangle 22"/>
          <p:cNvSpPr/>
          <p:nvPr/>
        </p:nvSpPr>
        <p:spPr>
          <a:xfrm>
            <a:off x="3383279" y="3794760"/>
            <a:ext cx="2514600" cy="169164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24" name="TextBox 23"/>
          <p:cNvSpPr txBox="1"/>
          <p:nvPr/>
        </p:nvSpPr>
        <p:spPr>
          <a:xfrm>
            <a:off x="3584448" y="3959352"/>
            <a:ext cx="2112264" cy="320040"/>
          </a:xfrm>
          <a:prstGeom prst="rect">
            <a:avLst/>
          </a:prstGeom>
          <a:noFill/>
        </p:spPr>
        <p:txBody>
          <a:bodyPr wrap="square">
            <a:spAutoFit/>
          </a:bodyPr>
          <a:lstStyle/>
          <a:p>
            <a:pPr algn="l"/>
            <a:r>
              <a:rPr sz="1400" b="1" dirty="0">
                <a:solidFill>
                  <a:srgbClr val="185CBE"/>
                </a:solidFill>
                <a:latin typeface="Aptos"/>
              </a:rPr>
              <a:t>Market</a:t>
            </a:r>
          </a:p>
        </p:txBody>
      </p:sp>
      <p:sp>
        <p:nvSpPr>
          <p:cNvPr id="25" name="TextBox 24"/>
          <p:cNvSpPr txBox="1"/>
          <p:nvPr/>
        </p:nvSpPr>
        <p:spPr>
          <a:xfrm>
            <a:off x="3584448" y="4361688"/>
            <a:ext cx="2112264" cy="978408"/>
          </a:xfrm>
          <a:prstGeom prst="rect">
            <a:avLst/>
          </a:prstGeom>
          <a:noFill/>
        </p:spPr>
        <p:txBody>
          <a:bodyPr wrap="square">
            <a:spAutoFit/>
          </a:bodyPr>
          <a:lstStyle/>
          <a:p>
            <a:pPr algn="l"/>
            <a:r>
              <a:rPr sz="1050" b="0" dirty="0">
                <a:solidFill>
                  <a:srgbClr val="1C2839"/>
                </a:solidFill>
                <a:latin typeface="Aptos"/>
              </a:rPr>
              <a:t>Expansion beyond Charlotte</a:t>
            </a:r>
          </a:p>
        </p:txBody>
      </p:sp>
      <p:sp>
        <p:nvSpPr>
          <p:cNvPr id="26" name="Rounded Rectangle 25"/>
          <p:cNvSpPr/>
          <p:nvPr/>
        </p:nvSpPr>
        <p:spPr>
          <a:xfrm>
            <a:off x="6172200" y="3794760"/>
            <a:ext cx="2514600" cy="169164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27" name="TextBox 26"/>
          <p:cNvSpPr txBox="1"/>
          <p:nvPr/>
        </p:nvSpPr>
        <p:spPr>
          <a:xfrm>
            <a:off x="6373368" y="3959352"/>
            <a:ext cx="2112264" cy="320040"/>
          </a:xfrm>
          <a:prstGeom prst="rect">
            <a:avLst/>
          </a:prstGeom>
          <a:noFill/>
        </p:spPr>
        <p:txBody>
          <a:bodyPr wrap="square">
            <a:spAutoFit/>
          </a:bodyPr>
          <a:lstStyle/>
          <a:p>
            <a:pPr algn="l"/>
            <a:r>
              <a:rPr sz="1400" b="1" dirty="0">
                <a:solidFill>
                  <a:srgbClr val="185CBE"/>
                </a:solidFill>
                <a:latin typeface="Aptos"/>
              </a:rPr>
              <a:t>Products</a:t>
            </a:r>
          </a:p>
        </p:txBody>
      </p:sp>
      <p:sp>
        <p:nvSpPr>
          <p:cNvPr id="28" name="TextBox 27"/>
          <p:cNvSpPr txBox="1"/>
          <p:nvPr/>
        </p:nvSpPr>
        <p:spPr>
          <a:xfrm>
            <a:off x="6373368" y="4361688"/>
            <a:ext cx="2112264" cy="978408"/>
          </a:xfrm>
          <a:prstGeom prst="rect">
            <a:avLst/>
          </a:prstGeom>
          <a:noFill/>
        </p:spPr>
        <p:txBody>
          <a:bodyPr wrap="square">
            <a:spAutoFit/>
          </a:bodyPr>
          <a:lstStyle/>
          <a:p>
            <a:pPr algn="l"/>
            <a:r>
              <a:rPr sz="1050" b="0" dirty="0">
                <a:solidFill>
                  <a:srgbClr val="1C2839"/>
                </a:solidFill>
                <a:latin typeface="Aptos"/>
              </a:rPr>
              <a:t>Productization of successful solutions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pic>
        <p:nvPicPr>
          <p:cNvPr id="3" name="Picture 2" descr="Zovente_logo_150x150(1).png"/>
          <p:cNvPicPr>
            <a:picLocks noChangeAspect="1"/>
          </p:cNvPicPr>
          <p:nvPr/>
        </p:nvPicPr>
        <p:blipFill>
          <a:blip r:embed="rId2"/>
          <a:stretch>
            <a:fillRect/>
          </a:stretch>
        </p:blipFill>
        <p:spPr>
          <a:xfrm>
            <a:off x="502920" y="256032"/>
            <a:ext cx="1143000" cy="1143000"/>
          </a:xfrm>
          <a:prstGeom prst="rect">
            <a:avLst/>
          </a:prstGeom>
        </p:spPr>
      </p:pic>
      <p:sp>
        <p:nvSpPr>
          <p:cNvPr id="4" name="TextBox 3"/>
          <p:cNvSpPr txBox="1"/>
          <p:nvPr/>
        </p:nvSpPr>
        <p:spPr>
          <a:xfrm>
            <a:off x="594360" y="932688"/>
            <a:ext cx="10881360" cy="502920"/>
          </a:xfrm>
          <a:prstGeom prst="rect">
            <a:avLst/>
          </a:prstGeom>
          <a:noFill/>
        </p:spPr>
        <p:txBody>
          <a:bodyPr wrap="square">
            <a:spAutoFit/>
          </a:bodyPr>
          <a:lstStyle/>
          <a:p>
            <a:pPr algn="l"/>
            <a:r>
              <a:rPr sz="2700" b="1" dirty="0">
                <a:solidFill>
                  <a:srgbClr val="0A1930"/>
                </a:solidFill>
                <a:latin typeface="Aptos"/>
              </a:rPr>
              <a:t>Milestones</a:t>
            </a:r>
          </a:p>
        </p:txBody>
      </p:sp>
      <p:sp>
        <p:nvSpPr>
          <p:cNvPr id="5" name="TextBox 4"/>
          <p:cNvSpPr txBox="1"/>
          <p:nvPr/>
        </p:nvSpPr>
        <p:spPr>
          <a:xfrm>
            <a:off x="612648" y="1453896"/>
            <a:ext cx="10515600" cy="347472"/>
          </a:xfrm>
          <a:prstGeom prst="rect">
            <a:avLst/>
          </a:prstGeom>
          <a:noFill/>
        </p:spPr>
        <p:txBody>
          <a:bodyPr wrap="square">
            <a:spAutoFit/>
          </a:bodyPr>
          <a:lstStyle/>
          <a:p>
            <a:pPr algn="l"/>
            <a:r>
              <a:rPr sz="1100" b="0" dirty="0">
                <a:solidFill>
                  <a:srgbClr val="5B6C82"/>
                </a:solidFill>
                <a:latin typeface="Aptos"/>
              </a:rPr>
              <a:t>Targets, not claims of achieved results</a:t>
            </a:r>
          </a:p>
        </p:txBody>
      </p:sp>
      <p:sp>
        <p:nvSpPr>
          <p:cNvPr id="6" name="TextBox 5"/>
          <p:cNvSpPr txBox="1"/>
          <p:nvPr/>
        </p:nvSpPr>
        <p:spPr>
          <a:xfrm>
            <a:off x="594360" y="6510528"/>
            <a:ext cx="4572000" cy="164592"/>
          </a:xfrm>
          <a:prstGeom prst="rect">
            <a:avLst/>
          </a:prstGeom>
          <a:noFill/>
        </p:spPr>
        <p:txBody>
          <a:bodyPr wrap="square">
            <a:spAutoFit/>
          </a:bodyPr>
          <a:lstStyle/>
          <a:p>
            <a:pPr algn="l"/>
            <a:r>
              <a:rPr sz="700" b="1" dirty="0">
                <a:solidFill>
                  <a:srgbClr val="5B6C82"/>
                </a:solidFill>
                <a:latin typeface="Aptos"/>
              </a:rPr>
              <a:t>ZORVENTE TECHNOLOGY GROUP LLC</a:t>
            </a:r>
          </a:p>
        </p:txBody>
      </p:sp>
      <p:sp>
        <p:nvSpPr>
          <p:cNvPr id="7" name="TextBox 6"/>
          <p:cNvSpPr txBox="1"/>
          <p:nvPr/>
        </p:nvSpPr>
        <p:spPr>
          <a:xfrm>
            <a:off x="11064240" y="6510528"/>
            <a:ext cx="411480" cy="164592"/>
          </a:xfrm>
          <a:prstGeom prst="rect">
            <a:avLst/>
          </a:prstGeom>
          <a:noFill/>
        </p:spPr>
        <p:txBody>
          <a:bodyPr wrap="square">
            <a:spAutoFit/>
          </a:bodyPr>
          <a:lstStyle/>
          <a:p>
            <a:pPr algn="r"/>
            <a:r>
              <a:rPr sz="700" b="0" dirty="0">
                <a:solidFill>
                  <a:srgbClr val="5B6C82"/>
                </a:solidFill>
                <a:latin typeface="Aptos"/>
              </a:rPr>
              <a:t>31</a:t>
            </a:r>
          </a:p>
        </p:txBody>
      </p:sp>
      <p:sp>
        <p:nvSpPr>
          <p:cNvPr id="8" name="Rounded Rectangle 7"/>
          <p:cNvSpPr/>
          <p:nvPr/>
        </p:nvSpPr>
        <p:spPr>
          <a:xfrm>
            <a:off x="594360" y="1737360"/>
            <a:ext cx="2606040" cy="365760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9" name="TextBox 8"/>
          <p:cNvSpPr txBox="1"/>
          <p:nvPr/>
        </p:nvSpPr>
        <p:spPr>
          <a:xfrm>
            <a:off x="795528" y="1901952"/>
            <a:ext cx="2203704" cy="320040"/>
          </a:xfrm>
          <a:prstGeom prst="rect">
            <a:avLst/>
          </a:prstGeom>
          <a:noFill/>
        </p:spPr>
        <p:txBody>
          <a:bodyPr wrap="square">
            <a:spAutoFit/>
          </a:bodyPr>
          <a:lstStyle/>
          <a:p>
            <a:pPr algn="l"/>
            <a:r>
              <a:rPr sz="1400" b="1" dirty="0">
                <a:solidFill>
                  <a:srgbClr val="185CBE"/>
                </a:solidFill>
                <a:latin typeface="Aptos"/>
              </a:rPr>
              <a:t>0–6 Months</a:t>
            </a:r>
          </a:p>
        </p:txBody>
      </p:sp>
      <p:sp>
        <p:nvSpPr>
          <p:cNvPr id="10" name="TextBox 9"/>
          <p:cNvSpPr txBox="1"/>
          <p:nvPr/>
        </p:nvSpPr>
        <p:spPr>
          <a:xfrm>
            <a:off x="795528" y="2304288"/>
            <a:ext cx="2203704" cy="2944368"/>
          </a:xfrm>
          <a:prstGeom prst="rect">
            <a:avLst/>
          </a:prstGeom>
          <a:noFill/>
        </p:spPr>
        <p:txBody>
          <a:bodyPr wrap="square">
            <a:spAutoFit/>
          </a:bodyPr>
          <a:lstStyle/>
          <a:p>
            <a:pPr algn="l"/>
            <a:r>
              <a:rPr sz="1050" b="0" dirty="0">
                <a:solidFill>
                  <a:srgbClr val="1C2839"/>
                </a:solidFill>
                <a:latin typeface="Aptos"/>
              </a:rPr>
              <a:t>Initial customers • technical hiring • core delivery • recurring revenue • service validation • CRM development</a:t>
            </a:r>
          </a:p>
        </p:txBody>
      </p:sp>
      <p:sp>
        <p:nvSpPr>
          <p:cNvPr id="11" name="Rounded Rectangle 10"/>
          <p:cNvSpPr/>
          <p:nvPr/>
        </p:nvSpPr>
        <p:spPr>
          <a:xfrm>
            <a:off x="3474720" y="1737360"/>
            <a:ext cx="2606040" cy="365760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2" name="TextBox 11"/>
          <p:cNvSpPr txBox="1"/>
          <p:nvPr/>
        </p:nvSpPr>
        <p:spPr>
          <a:xfrm>
            <a:off x="3675887" y="1901952"/>
            <a:ext cx="2203704" cy="320040"/>
          </a:xfrm>
          <a:prstGeom prst="rect">
            <a:avLst/>
          </a:prstGeom>
          <a:noFill/>
        </p:spPr>
        <p:txBody>
          <a:bodyPr wrap="square">
            <a:spAutoFit/>
          </a:bodyPr>
          <a:lstStyle/>
          <a:p>
            <a:pPr algn="l"/>
            <a:r>
              <a:rPr sz="1400" b="1" dirty="0">
                <a:solidFill>
                  <a:srgbClr val="185CBE"/>
                </a:solidFill>
                <a:latin typeface="Aptos"/>
              </a:rPr>
              <a:t>6–12 Months</a:t>
            </a:r>
          </a:p>
        </p:txBody>
      </p:sp>
      <p:sp>
        <p:nvSpPr>
          <p:cNvPr id="13" name="TextBox 12"/>
          <p:cNvSpPr txBox="1"/>
          <p:nvPr/>
        </p:nvSpPr>
        <p:spPr>
          <a:xfrm>
            <a:off x="3675887" y="2304288"/>
            <a:ext cx="2203704" cy="2944368"/>
          </a:xfrm>
          <a:prstGeom prst="rect">
            <a:avLst/>
          </a:prstGeom>
          <a:noFill/>
        </p:spPr>
        <p:txBody>
          <a:bodyPr wrap="square">
            <a:spAutoFit/>
          </a:bodyPr>
          <a:lstStyle/>
          <a:p>
            <a:pPr algn="l"/>
            <a:r>
              <a:rPr sz="1050" b="0" dirty="0">
                <a:solidFill>
                  <a:srgbClr val="1C2839"/>
                </a:solidFill>
                <a:latin typeface="Aptos"/>
              </a:rPr>
              <a:t>Customer acquisition • managed services • cybersecurity • cloud • AI workflows • partnerships</a:t>
            </a:r>
          </a:p>
        </p:txBody>
      </p:sp>
      <p:sp>
        <p:nvSpPr>
          <p:cNvPr id="14" name="Rounded Rectangle 13"/>
          <p:cNvSpPr/>
          <p:nvPr/>
        </p:nvSpPr>
        <p:spPr>
          <a:xfrm>
            <a:off x="6355080" y="1737360"/>
            <a:ext cx="2606040" cy="365760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5" name="TextBox 14"/>
          <p:cNvSpPr txBox="1"/>
          <p:nvPr/>
        </p:nvSpPr>
        <p:spPr>
          <a:xfrm>
            <a:off x="6556248" y="1901952"/>
            <a:ext cx="2203704" cy="320040"/>
          </a:xfrm>
          <a:prstGeom prst="rect">
            <a:avLst/>
          </a:prstGeom>
          <a:noFill/>
        </p:spPr>
        <p:txBody>
          <a:bodyPr wrap="square">
            <a:spAutoFit/>
          </a:bodyPr>
          <a:lstStyle/>
          <a:p>
            <a:pPr algn="l"/>
            <a:r>
              <a:rPr sz="1400" b="1" dirty="0">
                <a:solidFill>
                  <a:srgbClr val="185CBE"/>
                </a:solidFill>
                <a:latin typeface="Aptos"/>
              </a:rPr>
              <a:t>12–24 Months</a:t>
            </a:r>
          </a:p>
        </p:txBody>
      </p:sp>
      <p:sp>
        <p:nvSpPr>
          <p:cNvPr id="16" name="TextBox 15"/>
          <p:cNvSpPr txBox="1"/>
          <p:nvPr/>
        </p:nvSpPr>
        <p:spPr>
          <a:xfrm>
            <a:off x="6556248" y="2304288"/>
            <a:ext cx="2203704" cy="2944368"/>
          </a:xfrm>
          <a:prstGeom prst="rect">
            <a:avLst/>
          </a:prstGeom>
          <a:noFill/>
        </p:spPr>
        <p:txBody>
          <a:bodyPr wrap="square">
            <a:spAutoFit/>
          </a:bodyPr>
          <a:lstStyle/>
          <a:p>
            <a:pPr algn="l"/>
            <a:r>
              <a:rPr sz="1050" b="0" dirty="0">
                <a:solidFill>
                  <a:srgbClr val="1C2839"/>
                </a:solidFill>
                <a:latin typeface="Aptos"/>
              </a:rPr>
              <a:t>Expansion outside Charlotte • industry packages • technical team • platform automation • productized offerings</a:t>
            </a:r>
          </a:p>
        </p:txBody>
      </p:sp>
      <p:sp>
        <p:nvSpPr>
          <p:cNvPr id="17" name="Rounded Rectangle 16"/>
          <p:cNvSpPr/>
          <p:nvPr/>
        </p:nvSpPr>
        <p:spPr>
          <a:xfrm>
            <a:off x="9235440" y="1737360"/>
            <a:ext cx="2606040" cy="365760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8" name="TextBox 17"/>
          <p:cNvSpPr txBox="1"/>
          <p:nvPr/>
        </p:nvSpPr>
        <p:spPr>
          <a:xfrm>
            <a:off x="9436608" y="1901952"/>
            <a:ext cx="2203704" cy="320040"/>
          </a:xfrm>
          <a:prstGeom prst="rect">
            <a:avLst/>
          </a:prstGeom>
          <a:noFill/>
        </p:spPr>
        <p:txBody>
          <a:bodyPr wrap="square">
            <a:spAutoFit/>
          </a:bodyPr>
          <a:lstStyle/>
          <a:p>
            <a:pPr algn="l"/>
            <a:r>
              <a:rPr sz="1400" b="1" dirty="0">
                <a:solidFill>
                  <a:srgbClr val="185CBE"/>
                </a:solidFill>
                <a:latin typeface="Aptos"/>
              </a:rPr>
              <a:t>24+ Months</a:t>
            </a:r>
          </a:p>
        </p:txBody>
      </p:sp>
      <p:sp>
        <p:nvSpPr>
          <p:cNvPr id="19" name="TextBox 18"/>
          <p:cNvSpPr txBox="1"/>
          <p:nvPr/>
        </p:nvSpPr>
        <p:spPr>
          <a:xfrm>
            <a:off x="9436608" y="2304288"/>
            <a:ext cx="2203704" cy="2944368"/>
          </a:xfrm>
          <a:prstGeom prst="rect">
            <a:avLst/>
          </a:prstGeom>
          <a:noFill/>
        </p:spPr>
        <p:txBody>
          <a:bodyPr wrap="square">
            <a:spAutoFit/>
          </a:bodyPr>
          <a:lstStyle/>
          <a:p>
            <a:pPr algn="l"/>
            <a:r>
              <a:rPr sz="1050" b="0" dirty="0">
                <a:solidFill>
                  <a:srgbClr val="1C2839"/>
                </a:solidFill>
                <a:latin typeface="Aptos"/>
              </a:rPr>
              <a:t>Regional / national growth • software products • international planning • strategic partnerships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pic>
        <p:nvPicPr>
          <p:cNvPr id="3" name="Picture 2" descr="Zovente_logo_150x150(1).png"/>
          <p:cNvPicPr>
            <a:picLocks noChangeAspect="1"/>
          </p:cNvPicPr>
          <p:nvPr/>
        </p:nvPicPr>
        <p:blipFill>
          <a:blip r:embed="rId2"/>
          <a:stretch>
            <a:fillRect/>
          </a:stretch>
        </p:blipFill>
        <p:spPr>
          <a:xfrm>
            <a:off x="502920" y="256032"/>
            <a:ext cx="1143000" cy="1143000"/>
          </a:xfrm>
          <a:prstGeom prst="rect">
            <a:avLst/>
          </a:prstGeom>
        </p:spPr>
      </p:pic>
      <p:sp>
        <p:nvSpPr>
          <p:cNvPr id="4" name="TextBox 3"/>
          <p:cNvSpPr txBox="1"/>
          <p:nvPr/>
        </p:nvSpPr>
        <p:spPr>
          <a:xfrm>
            <a:off x="594360" y="932688"/>
            <a:ext cx="10881360" cy="502920"/>
          </a:xfrm>
          <a:prstGeom prst="rect">
            <a:avLst/>
          </a:prstGeom>
          <a:noFill/>
        </p:spPr>
        <p:txBody>
          <a:bodyPr wrap="square">
            <a:spAutoFit/>
          </a:bodyPr>
          <a:lstStyle/>
          <a:p>
            <a:pPr algn="l"/>
            <a:r>
              <a:rPr sz="2700" b="1" dirty="0">
                <a:solidFill>
                  <a:srgbClr val="0A1930"/>
                </a:solidFill>
                <a:latin typeface="Aptos"/>
              </a:rPr>
              <a:t>Risk Management</a:t>
            </a:r>
          </a:p>
        </p:txBody>
      </p:sp>
      <p:sp>
        <p:nvSpPr>
          <p:cNvPr id="5" name="TextBox 4"/>
          <p:cNvSpPr txBox="1"/>
          <p:nvPr/>
        </p:nvSpPr>
        <p:spPr>
          <a:xfrm>
            <a:off x="612648" y="1453896"/>
            <a:ext cx="10515600" cy="347472"/>
          </a:xfrm>
          <a:prstGeom prst="rect">
            <a:avLst/>
          </a:prstGeom>
          <a:noFill/>
        </p:spPr>
        <p:txBody>
          <a:bodyPr wrap="square">
            <a:spAutoFit/>
          </a:bodyPr>
          <a:lstStyle/>
          <a:p>
            <a:pPr algn="l"/>
            <a:r>
              <a:rPr sz="1100" b="0" dirty="0">
                <a:solidFill>
                  <a:srgbClr val="5B6C82"/>
                </a:solidFill>
                <a:latin typeface="Aptos"/>
              </a:rPr>
              <a:t>Recognize the risks that accompany early-stage growth</a:t>
            </a:r>
          </a:p>
        </p:txBody>
      </p:sp>
      <p:sp>
        <p:nvSpPr>
          <p:cNvPr id="6" name="TextBox 5"/>
          <p:cNvSpPr txBox="1"/>
          <p:nvPr/>
        </p:nvSpPr>
        <p:spPr>
          <a:xfrm>
            <a:off x="594360" y="6510528"/>
            <a:ext cx="4572000" cy="164592"/>
          </a:xfrm>
          <a:prstGeom prst="rect">
            <a:avLst/>
          </a:prstGeom>
          <a:noFill/>
        </p:spPr>
        <p:txBody>
          <a:bodyPr wrap="square">
            <a:spAutoFit/>
          </a:bodyPr>
          <a:lstStyle/>
          <a:p>
            <a:pPr algn="l"/>
            <a:r>
              <a:rPr sz="700" b="1" dirty="0">
                <a:solidFill>
                  <a:srgbClr val="5B6C82"/>
                </a:solidFill>
                <a:latin typeface="Aptos"/>
              </a:rPr>
              <a:t>ZORVENTE TECHNOLOGY GROUP LLC</a:t>
            </a:r>
          </a:p>
        </p:txBody>
      </p:sp>
      <p:sp>
        <p:nvSpPr>
          <p:cNvPr id="7" name="TextBox 6"/>
          <p:cNvSpPr txBox="1"/>
          <p:nvPr/>
        </p:nvSpPr>
        <p:spPr>
          <a:xfrm>
            <a:off x="11064240" y="6510528"/>
            <a:ext cx="411480" cy="164592"/>
          </a:xfrm>
          <a:prstGeom prst="rect">
            <a:avLst/>
          </a:prstGeom>
          <a:noFill/>
        </p:spPr>
        <p:txBody>
          <a:bodyPr wrap="square">
            <a:spAutoFit/>
          </a:bodyPr>
          <a:lstStyle/>
          <a:p>
            <a:pPr algn="r"/>
            <a:r>
              <a:rPr sz="700" b="0" dirty="0">
                <a:solidFill>
                  <a:srgbClr val="5B6C82"/>
                </a:solidFill>
                <a:latin typeface="Aptos"/>
              </a:rPr>
              <a:t>32</a:t>
            </a:r>
          </a:p>
        </p:txBody>
      </p:sp>
      <p:sp>
        <p:nvSpPr>
          <p:cNvPr id="8" name="Rounded Rectangle 7"/>
          <p:cNvSpPr/>
          <p:nvPr/>
        </p:nvSpPr>
        <p:spPr>
          <a:xfrm>
            <a:off x="594360" y="1737360"/>
            <a:ext cx="3429000" cy="173736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9" name="TextBox 8"/>
          <p:cNvSpPr txBox="1"/>
          <p:nvPr/>
        </p:nvSpPr>
        <p:spPr>
          <a:xfrm>
            <a:off x="795528" y="1901952"/>
            <a:ext cx="3026664" cy="320040"/>
          </a:xfrm>
          <a:prstGeom prst="rect">
            <a:avLst/>
          </a:prstGeom>
          <a:noFill/>
        </p:spPr>
        <p:txBody>
          <a:bodyPr wrap="square">
            <a:spAutoFit/>
          </a:bodyPr>
          <a:lstStyle/>
          <a:p>
            <a:pPr algn="l"/>
            <a:r>
              <a:rPr sz="1400" b="1" dirty="0">
                <a:solidFill>
                  <a:srgbClr val="185CBE"/>
                </a:solidFill>
                <a:latin typeface="Aptos"/>
              </a:rPr>
              <a:t>Customer Acquisition</a:t>
            </a:r>
          </a:p>
        </p:txBody>
      </p:sp>
      <p:sp>
        <p:nvSpPr>
          <p:cNvPr id="10" name="TextBox 9"/>
          <p:cNvSpPr txBox="1"/>
          <p:nvPr/>
        </p:nvSpPr>
        <p:spPr>
          <a:xfrm>
            <a:off x="795528" y="2304288"/>
            <a:ext cx="3026664" cy="1024127"/>
          </a:xfrm>
          <a:prstGeom prst="rect">
            <a:avLst/>
          </a:prstGeom>
          <a:noFill/>
        </p:spPr>
        <p:txBody>
          <a:bodyPr wrap="square">
            <a:spAutoFit/>
          </a:bodyPr>
          <a:lstStyle/>
          <a:p>
            <a:pPr algn="l"/>
            <a:r>
              <a:rPr sz="1050" b="0" dirty="0">
                <a:solidFill>
                  <a:srgbClr val="1C2839"/>
                </a:solidFill>
                <a:latin typeface="Aptos"/>
              </a:rPr>
              <a:t>Direct outreach • partnerships • multiple channels • customer discovery</a:t>
            </a:r>
          </a:p>
        </p:txBody>
      </p:sp>
      <p:sp>
        <p:nvSpPr>
          <p:cNvPr id="11" name="Rounded Rectangle 10"/>
          <p:cNvSpPr/>
          <p:nvPr/>
        </p:nvSpPr>
        <p:spPr>
          <a:xfrm>
            <a:off x="4389120" y="1737360"/>
            <a:ext cx="3429000" cy="173736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2" name="TextBox 11"/>
          <p:cNvSpPr txBox="1"/>
          <p:nvPr/>
        </p:nvSpPr>
        <p:spPr>
          <a:xfrm>
            <a:off x="4590288" y="1901952"/>
            <a:ext cx="3026664" cy="320040"/>
          </a:xfrm>
          <a:prstGeom prst="rect">
            <a:avLst/>
          </a:prstGeom>
          <a:noFill/>
        </p:spPr>
        <p:txBody>
          <a:bodyPr wrap="square">
            <a:spAutoFit/>
          </a:bodyPr>
          <a:lstStyle/>
          <a:p>
            <a:pPr algn="l"/>
            <a:r>
              <a:rPr sz="1400" b="1" dirty="0">
                <a:solidFill>
                  <a:srgbClr val="185CBE"/>
                </a:solidFill>
                <a:latin typeface="Aptos"/>
              </a:rPr>
              <a:t>Technical Talent</a:t>
            </a:r>
          </a:p>
        </p:txBody>
      </p:sp>
      <p:sp>
        <p:nvSpPr>
          <p:cNvPr id="13" name="TextBox 12"/>
          <p:cNvSpPr txBox="1"/>
          <p:nvPr/>
        </p:nvSpPr>
        <p:spPr>
          <a:xfrm>
            <a:off x="4590288" y="2304288"/>
            <a:ext cx="3026664" cy="1024127"/>
          </a:xfrm>
          <a:prstGeom prst="rect">
            <a:avLst/>
          </a:prstGeom>
          <a:noFill/>
        </p:spPr>
        <p:txBody>
          <a:bodyPr wrap="square">
            <a:spAutoFit/>
          </a:bodyPr>
          <a:lstStyle/>
          <a:p>
            <a:pPr algn="l"/>
            <a:r>
              <a:rPr sz="1050" b="0" dirty="0">
                <a:solidFill>
                  <a:srgbClr val="1C2839"/>
                </a:solidFill>
                <a:latin typeface="Aptos"/>
              </a:rPr>
              <a:t>Contractors where appropriate • advisors • strategic hiring • standardized processes</a:t>
            </a:r>
          </a:p>
        </p:txBody>
      </p:sp>
      <p:sp>
        <p:nvSpPr>
          <p:cNvPr id="14" name="Rounded Rectangle 13"/>
          <p:cNvSpPr/>
          <p:nvPr/>
        </p:nvSpPr>
        <p:spPr>
          <a:xfrm>
            <a:off x="8183880" y="1737360"/>
            <a:ext cx="3429000" cy="173736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5" name="TextBox 14"/>
          <p:cNvSpPr txBox="1"/>
          <p:nvPr/>
        </p:nvSpPr>
        <p:spPr>
          <a:xfrm>
            <a:off x="8385048" y="1901952"/>
            <a:ext cx="3026664" cy="320040"/>
          </a:xfrm>
          <a:prstGeom prst="rect">
            <a:avLst/>
          </a:prstGeom>
          <a:noFill/>
        </p:spPr>
        <p:txBody>
          <a:bodyPr wrap="square">
            <a:spAutoFit/>
          </a:bodyPr>
          <a:lstStyle/>
          <a:p>
            <a:pPr algn="l"/>
            <a:r>
              <a:rPr sz="1400" b="1" dirty="0">
                <a:solidFill>
                  <a:srgbClr val="185CBE"/>
                </a:solidFill>
                <a:latin typeface="Aptos"/>
              </a:rPr>
              <a:t>Cybersecurity</a:t>
            </a:r>
          </a:p>
        </p:txBody>
      </p:sp>
      <p:sp>
        <p:nvSpPr>
          <p:cNvPr id="16" name="TextBox 15"/>
          <p:cNvSpPr txBox="1"/>
          <p:nvPr/>
        </p:nvSpPr>
        <p:spPr>
          <a:xfrm>
            <a:off x="8385048" y="2304288"/>
            <a:ext cx="3026664" cy="1024127"/>
          </a:xfrm>
          <a:prstGeom prst="rect">
            <a:avLst/>
          </a:prstGeom>
          <a:noFill/>
        </p:spPr>
        <p:txBody>
          <a:bodyPr wrap="square">
            <a:spAutoFit/>
          </a:bodyPr>
          <a:lstStyle/>
          <a:p>
            <a:pPr algn="l"/>
            <a:r>
              <a:rPr sz="1050" b="0" dirty="0">
                <a:solidFill>
                  <a:srgbClr val="1C2839"/>
                </a:solidFill>
                <a:latin typeface="Aptos"/>
              </a:rPr>
              <a:t>Policies • access controls • audit logs • backups • dual-control approvals</a:t>
            </a:r>
          </a:p>
        </p:txBody>
      </p:sp>
      <p:sp>
        <p:nvSpPr>
          <p:cNvPr id="17" name="Rounded Rectangle 16"/>
          <p:cNvSpPr/>
          <p:nvPr/>
        </p:nvSpPr>
        <p:spPr>
          <a:xfrm>
            <a:off x="594360" y="3794760"/>
            <a:ext cx="3429000" cy="173736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8" name="TextBox 17"/>
          <p:cNvSpPr txBox="1"/>
          <p:nvPr/>
        </p:nvSpPr>
        <p:spPr>
          <a:xfrm>
            <a:off x="795528" y="3959352"/>
            <a:ext cx="3026664" cy="320040"/>
          </a:xfrm>
          <a:prstGeom prst="rect">
            <a:avLst/>
          </a:prstGeom>
          <a:noFill/>
        </p:spPr>
        <p:txBody>
          <a:bodyPr wrap="square">
            <a:spAutoFit/>
          </a:bodyPr>
          <a:lstStyle/>
          <a:p>
            <a:pPr algn="l"/>
            <a:r>
              <a:rPr sz="1400" b="1" dirty="0">
                <a:solidFill>
                  <a:srgbClr val="185CBE"/>
                </a:solidFill>
                <a:latin typeface="Aptos"/>
              </a:rPr>
              <a:t>Financial</a:t>
            </a:r>
          </a:p>
        </p:txBody>
      </p:sp>
      <p:sp>
        <p:nvSpPr>
          <p:cNvPr id="19" name="TextBox 18"/>
          <p:cNvSpPr txBox="1"/>
          <p:nvPr/>
        </p:nvSpPr>
        <p:spPr>
          <a:xfrm>
            <a:off x="795528" y="4361688"/>
            <a:ext cx="3026664" cy="1024127"/>
          </a:xfrm>
          <a:prstGeom prst="rect">
            <a:avLst/>
          </a:prstGeom>
          <a:noFill/>
        </p:spPr>
        <p:txBody>
          <a:bodyPr wrap="square">
            <a:spAutoFit/>
          </a:bodyPr>
          <a:lstStyle/>
          <a:p>
            <a:pPr algn="l"/>
            <a:r>
              <a:rPr sz="1050" b="0" dirty="0">
                <a:solidFill>
                  <a:srgbClr val="1C2839"/>
                </a:solidFill>
                <a:latin typeface="Aptos"/>
              </a:rPr>
              <a:t>Phased hiring • recurring revenue • controlled expenses • milestone expansion</a:t>
            </a:r>
          </a:p>
        </p:txBody>
      </p:sp>
      <p:sp>
        <p:nvSpPr>
          <p:cNvPr id="20" name="Rounded Rectangle 19"/>
          <p:cNvSpPr/>
          <p:nvPr/>
        </p:nvSpPr>
        <p:spPr>
          <a:xfrm>
            <a:off x="4389120" y="3794760"/>
            <a:ext cx="3429000" cy="173736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21" name="TextBox 20"/>
          <p:cNvSpPr txBox="1"/>
          <p:nvPr/>
        </p:nvSpPr>
        <p:spPr>
          <a:xfrm>
            <a:off x="4590288" y="3959352"/>
            <a:ext cx="3026664" cy="320040"/>
          </a:xfrm>
          <a:prstGeom prst="rect">
            <a:avLst/>
          </a:prstGeom>
          <a:noFill/>
        </p:spPr>
        <p:txBody>
          <a:bodyPr wrap="square">
            <a:spAutoFit/>
          </a:bodyPr>
          <a:lstStyle/>
          <a:p>
            <a:pPr algn="l"/>
            <a:r>
              <a:rPr sz="1400" b="1" dirty="0">
                <a:solidFill>
                  <a:srgbClr val="185CBE"/>
                </a:solidFill>
                <a:latin typeface="Aptos"/>
              </a:rPr>
              <a:t>Technology</a:t>
            </a:r>
          </a:p>
        </p:txBody>
      </p:sp>
      <p:sp>
        <p:nvSpPr>
          <p:cNvPr id="22" name="TextBox 21"/>
          <p:cNvSpPr txBox="1"/>
          <p:nvPr/>
        </p:nvSpPr>
        <p:spPr>
          <a:xfrm>
            <a:off x="4590288" y="4361688"/>
            <a:ext cx="3026664" cy="1024127"/>
          </a:xfrm>
          <a:prstGeom prst="rect">
            <a:avLst/>
          </a:prstGeom>
          <a:noFill/>
        </p:spPr>
        <p:txBody>
          <a:bodyPr wrap="square">
            <a:spAutoFit/>
          </a:bodyPr>
          <a:lstStyle/>
          <a:p>
            <a:pPr algn="l"/>
            <a:r>
              <a:rPr sz="1050" b="0" dirty="0">
                <a:solidFill>
                  <a:srgbClr val="1C2839"/>
                </a:solidFill>
                <a:latin typeface="Aptos"/>
              </a:rPr>
              <a:t>Modular architecture • documentation • backups • vendor diversification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pic>
        <p:nvPicPr>
          <p:cNvPr id="3" name="Picture 2" descr="Zovente_logo_150x150(1).png"/>
          <p:cNvPicPr>
            <a:picLocks noChangeAspect="1"/>
          </p:cNvPicPr>
          <p:nvPr/>
        </p:nvPicPr>
        <p:blipFill>
          <a:blip r:embed="rId2"/>
          <a:stretch>
            <a:fillRect/>
          </a:stretch>
        </p:blipFill>
        <p:spPr>
          <a:xfrm>
            <a:off x="502920" y="256032"/>
            <a:ext cx="1143000" cy="1143000"/>
          </a:xfrm>
          <a:prstGeom prst="rect">
            <a:avLst/>
          </a:prstGeom>
        </p:spPr>
      </p:pic>
      <p:sp>
        <p:nvSpPr>
          <p:cNvPr id="4" name="TextBox 3"/>
          <p:cNvSpPr txBox="1"/>
          <p:nvPr/>
        </p:nvSpPr>
        <p:spPr>
          <a:xfrm>
            <a:off x="594360" y="932688"/>
            <a:ext cx="10881360" cy="502920"/>
          </a:xfrm>
          <a:prstGeom prst="rect">
            <a:avLst/>
          </a:prstGeom>
          <a:noFill/>
        </p:spPr>
        <p:txBody>
          <a:bodyPr wrap="square">
            <a:spAutoFit/>
          </a:bodyPr>
          <a:lstStyle/>
          <a:p>
            <a:pPr algn="l"/>
            <a:r>
              <a:rPr sz="2700" b="1" dirty="0">
                <a:solidFill>
                  <a:srgbClr val="0A1930"/>
                </a:solidFill>
                <a:latin typeface="Aptos"/>
              </a:rPr>
              <a:t>Security &amp; Business Continuity</a:t>
            </a:r>
          </a:p>
        </p:txBody>
      </p:sp>
      <p:sp>
        <p:nvSpPr>
          <p:cNvPr id="5" name="TextBox 4"/>
          <p:cNvSpPr txBox="1"/>
          <p:nvPr/>
        </p:nvSpPr>
        <p:spPr>
          <a:xfrm>
            <a:off x="612648" y="1453896"/>
            <a:ext cx="10515600" cy="347472"/>
          </a:xfrm>
          <a:prstGeom prst="rect">
            <a:avLst/>
          </a:prstGeom>
          <a:noFill/>
        </p:spPr>
        <p:txBody>
          <a:bodyPr wrap="square">
            <a:spAutoFit/>
          </a:bodyPr>
          <a:lstStyle/>
          <a:p>
            <a:pPr algn="l"/>
            <a:r>
              <a:rPr sz="1100" b="0" dirty="0">
                <a:solidFill>
                  <a:srgbClr val="5B6C82"/>
                </a:solidFill>
                <a:latin typeface="Aptos"/>
              </a:rPr>
              <a:t>Security built into the organization rather than treated as an afterthought</a:t>
            </a:r>
          </a:p>
        </p:txBody>
      </p:sp>
      <p:sp>
        <p:nvSpPr>
          <p:cNvPr id="6" name="TextBox 5"/>
          <p:cNvSpPr txBox="1"/>
          <p:nvPr/>
        </p:nvSpPr>
        <p:spPr>
          <a:xfrm>
            <a:off x="594360" y="6510528"/>
            <a:ext cx="4572000" cy="164592"/>
          </a:xfrm>
          <a:prstGeom prst="rect">
            <a:avLst/>
          </a:prstGeom>
          <a:noFill/>
        </p:spPr>
        <p:txBody>
          <a:bodyPr wrap="square">
            <a:spAutoFit/>
          </a:bodyPr>
          <a:lstStyle/>
          <a:p>
            <a:pPr algn="l"/>
            <a:r>
              <a:rPr sz="700" b="1" dirty="0">
                <a:solidFill>
                  <a:srgbClr val="5B6C82"/>
                </a:solidFill>
                <a:latin typeface="Aptos"/>
              </a:rPr>
              <a:t>ZORVENTE TECHNOLOGY GROUP LLC</a:t>
            </a:r>
          </a:p>
        </p:txBody>
      </p:sp>
      <p:sp>
        <p:nvSpPr>
          <p:cNvPr id="7" name="TextBox 6"/>
          <p:cNvSpPr txBox="1"/>
          <p:nvPr/>
        </p:nvSpPr>
        <p:spPr>
          <a:xfrm>
            <a:off x="11064240" y="6510528"/>
            <a:ext cx="411480" cy="164592"/>
          </a:xfrm>
          <a:prstGeom prst="rect">
            <a:avLst/>
          </a:prstGeom>
          <a:noFill/>
        </p:spPr>
        <p:txBody>
          <a:bodyPr wrap="square">
            <a:spAutoFit/>
          </a:bodyPr>
          <a:lstStyle/>
          <a:p>
            <a:pPr algn="r"/>
            <a:r>
              <a:rPr sz="700" b="0" dirty="0">
                <a:solidFill>
                  <a:srgbClr val="5B6C82"/>
                </a:solidFill>
                <a:latin typeface="Aptos"/>
              </a:rPr>
              <a:t>33</a:t>
            </a:r>
          </a:p>
        </p:txBody>
      </p:sp>
      <p:sp>
        <p:nvSpPr>
          <p:cNvPr id="8" name="TextBox 7"/>
          <p:cNvSpPr txBox="1"/>
          <p:nvPr/>
        </p:nvSpPr>
        <p:spPr>
          <a:xfrm>
            <a:off x="731520" y="1737360"/>
            <a:ext cx="5303520" cy="4023360"/>
          </a:xfrm>
          <a:prstGeom prst="rect">
            <a:avLst/>
          </a:prstGeom>
          <a:noFill/>
        </p:spPr>
        <p:txBody>
          <a:bodyPr wrap="square">
            <a:spAutoFit/>
          </a:bodyPr>
          <a:lstStyle/>
          <a:p>
            <a:pPr>
              <a:spcAft>
                <a:spcPts val="500"/>
              </a:spcAft>
              <a:defRPr sz="1150">
                <a:solidFill>
                  <a:srgbClr val="1C2839"/>
                </a:solidFill>
                <a:latin typeface="Aptos"/>
              </a:defRPr>
            </a:pPr>
            <a:r>
              <a:rPr dirty="0"/>
              <a:t>• Role-based access control</a:t>
            </a:r>
          </a:p>
          <a:p>
            <a:pPr>
              <a:spcAft>
                <a:spcPts val="500"/>
              </a:spcAft>
              <a:defRPr sz="1150">
                <a:solidFill>
                  <a:srgbClr val="1C2839"/>
                </a:solidFill>
                <a:latin typeface="Aptos"/>
              </a:defRPr>
            </a:pPr>
            <a:r>
              <a:rPr dirty="0"/>
              <a:t>• Audit logging</a:t>
            </a:r>
          </a:p>
          <a:p>
            <a:pPr>
              <a:spcAft>
                <a:spcPts val="500"/>
              </a:spcAft>
              <a:defRPr sz="1150">
                <a:solidFill>
                  <a:srgbClr val="1C2839"/>
                </a:solidFill>
                <a:latin typeface="Aptos"/>
              </a:defRPr>
            </a:pPr>
            <a:r>
              <a:rPr dirty="0"/>
              <a:t>• Multi-level administrative permissions</a:t>
            </a:r>
          </a:p>
          <a:p>
            <a:pPr>
              <a:spcAft>
                <a:spcPts val="500"/>
              </a:spcAft>
              <a:defRPr sz="1150">
                <a:solidFill>
                  <a:srgbClr val="1C2839"/>
                </a:solidFill>
                <a:latin typeface="Aptos"/>
              </a:defRPr>
            </a:pPr>
            <a:r>
              <a:rPr dirty="0"/>
              <a:t>• Two-person approval for high-risk actions</a:t>
            </a:r>
          </a:p>
          <a:p>
            <a:pPr>
              <a:spcAft>
                <a:spcPts val="500"/>
              </a:spcAft>
              <a:defRPr sz="1150">
                <a:solidFill>
                  <a:srgbClr val="1C2839"/>
                </a:solidFill>
                <a:latin typeface="Aptos"/>
              </a:defRPr>
            </a:pPr>
            <a:r>
              <a:rPr dirty="0"/>
              <a:t>• Backup monitoring</a:t>
            </a:r>
          </a:p>
          <a:p>
            <a:pPr>
              <a:spcAft>
                <a:spcPts val="500"/>
              </a:spcAft>
              <a:defRPr sz="1150">
                <a:solidFill>
                  <a:srgbClr val="1C2839"/>
                </a:solidFill>
                <a:latin typeface="Aptos"/>
              </a:defRPr>
            </a:pPr>
            <a:r>
              <a:rPr dirty="0"/>
              <a:t>• Disaster recovery</a:t>
            </a:r>
          </a:p>
          <a:p>
            <a:pPr>
              <a:spcAft>
                <a:spcPts val="500"/>
              </a:spcAft>
              <a:defRPr sz="1150">
                <a:solidFill>
                  <a:srgbClr val="1C2839"/>
                </a:solidFill>
                <a:latin typeface="Aptos"/>
              </a:defRPr>
            </a:pPr>
            <a:r>
              <a:rPr dirty="0"/>
              <a:t>• Business continuity</a:t>
            </a:r>
          </a:p>
          <a:p>
            <a:pPr>
              <a:spcAft>
                <a:spcPts val="500"/>
              </a:spcAft>
              <a:defRPr sz="1150">
                <a:solidFill>
                  <a:srgbClr val="1C2839"/>
                </a:solidFill>
                <a:latin typeface="Aptos"/>
              </a:defRPr>
            </a:pPr>
            <a:r>
              <a:rPr dirty="0"/>
              <a:t>• Security training</a:t>
            </a:r>
          </a:p>
          <a:p>
            <a:pPr>
              <a:spcAft>
                <a:spcPts val="500"/>
              </a:spcAft>
              <a:defRPr sz="1150">
                <a:solidFill>
                  <a:srgbClr val="1C2839"/>
                </a:solidFill>
                <a:latin typeface="Aptos"/>
              </a:defRPr>
            </a:pPr>
            <a:r>
              <a:rPr dirty="0"/>
              <a:t>• Incident management</a:t>
            </a:r>
          </a:p>
          <a:p>
            <a:pPr>
              <a:spcAft>
                <a:spcPts val="500"/>
              </a:spcAft>
              <a:defRPr sz="1150">
                <a:solidFill>
                  <a:srgbClr val="1C2839"/>
                </a:solidFill>
                <a:latin typeface="Aptos"/>
              </a:defRPr>
            </a:pPr>
            <a:r>
              <a:rPr dirty="0"/>
              <a:t>• Data protection</a:t>
            </a:r>
          </a:p>
          <a:p>
            <a:pPr>
              <a:spcAft>
                <a:spcPts val="500"/>
              </a:spcAft>
              <a:defRPr sz="1150">
                <a:solidFill>
                  <a:srgbClr val="1C2839"/>
                </a:solidFill>
                <a:latin typeface="Aptos"/>
              </a:defRPr>
            </a:pPr>
            <a:r>
              <a:rPr dirty="0"/>
              <a:t>• Access reviews</a:t>
            </a:r>
          </a:p>
        </p:txBody>
      </p:sp>
      <p:sp>
        <p:nvSpPr>
          <p:cNvPr id="9" name="Rounded Rectangle 8"/>
          <p:cNvSpPr/>
          <p:nvPr/>
        </p:nvSpPr>
        <p:spPr>
          <a:xfrm>
            <a:off x="6309360" y="1828800"/>
            <a:ext cx="4937760" cy="338328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0" name="TextBox 9"/>
          <p:cNvSpPr txBox="1"/>
          <p:nvPr/>
        </p:nvSpPr>
        <p:spPr>
          <a:xfrm>
            <a:off x="6510528" y="1993392"/>
            <a:ext cx="4535424" cy="320040"/>
          </a:xfrm>
          <a:prstGeom prst="rect">
            <a:avLst/>
          </a:prstGeom>
          <a:noFill/>
        </p:spPr>
        <p:txBody>
          <a:bodyPr wrap="square">
            <a:spAutoFit/>
          </a:bodyPr>
          <a:lstStyle/>
          <a:p>
            <a:pPr algn="l"/>
            <a:r>
              <a:rPr sz="1400" b="1" dirty="0">
                <a:solidFill>
                  <a:srgbClr val="185CBE"/>
                </a:solidFill>
                <a:latin typeface="Aptos"/>
              </a:rPr>
              <a:t>PLANNED BACKUP ARCHITECTURE</a:t>
            </a:r>
          </a:p>
        </p:txBody>
      </p:sp>
      <p:sp>
        <p:nvSpPr>
          <p:cNvPr id="11" name="TextBox 10"/>
          <p:cNvSpPr txBox="1"/>
          <p:nvPr/>
        </p:nvSpPr>
        <p:spPr>
          <a:xfrm>
            <a:off x="6510528" y="2395728"/>
            <a:ext cx="4535424" cy="2670048"/>
          </a:xfrm>
          <a:prstGeom prst="rect">
            <a:avLst/>
          </a:prstGeom>
          <a:noFill/>
        </p:spPr>
        <p:txBody>
          <a:bodyPr wrap="square">
            <a:spAutoFit/>
          </a:bodyPr>
          <a:lstStyle/>
          <a:p>
            <a:pPr algn="l"/>
            <a:r>
              <a:rPr sz="1050" b="0" dirty="0">
                <a:solidFill>
                  <a:srgbClr val="1C2839"/>
                </a:solidFill>
                <a:latin typeface="Aptos"/>
              </a:rPr>
              <a:t>Primary: Backblaze B2
Secondary / off-site: Wasabi
Encryption • Versioning • Object Lock where appropriate • Restore testing • Verification • Alerts • Audit logs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pic>
        <p:nvPicPr>
          <p:cNvPr id="3" name="Picture 2" descr="Zovente_logo_150x150(1).png"/>
          <p:cNvPicPr>
            <a:picLocks noChangeAspect="1"/>
          </p:cNvPicPr>
          <p:nvPr/>
        </p:nvPicPr>
        <p:blipFill>
          <a:blip r:embed="rId2"/>
          <a:stretch>
            <a:fillRect/>
          </a:stretch>
        </p:blipFill>
        <p:spPr>
          <a:xfrm>
            <a:off x="502920" y="256032"/>
            <a:ext cx="1143000" cy="1143000"/>
          </a:xfrm>
          <a:prstGeom prst="rect">
            <a:avLst/>
          </a:prstGeom>
        </p:spPr>
      </p:pic>
      <p:sp>
        <p:nvSpPr>
          <p:cNvPr id="4" name="TextBox 3"/>
          <p:cNvSpPr txBox="1"/>
          <p:nvPr/>
        </p:nvSpPr>
        <p:spPr>
          <a:xfrm>
            <a:off x="594360" y="932688"/>
            <a:ext cx="10881360" cy="502920"/>
          </a:xfrm>
          <a:prstGeom prst="rect">
            <a:avLst/>
          </a:prstGeom>
          <a:noFill/>
        </p:spPr>
        <p:txBody>
          <a:bodyPr wrap="square">
            <a:spAutoFit/>
          </a:bodyPr>
          <a:lstStyle/>
          <a:p>
            <a:pPr algn="l"/>
            <a:r>
              <a:rPr sz="2700" b="1" dirty="0">
                <a:solidFill>
                  <a:srgbClr val="0A1930"/>
                </a:solidFill>
                <a:latin typeface="Aptos"/>
              </a:rPr>
              <a:t>Why Now?</a:t>
            </a:r>
          </a:p>
        </p:txBody>
      </p:sp>
      <p:sp>
        <p:nvSpPr>
          <p:cNvPr id="5" name="TextBox 4"/>
          <p:cNvSpPr txBox="1"/>
          <p:nvPr/>
        </p:nvSpPr>
        <p:spPr>
          <a:xfrm>
            <a:off x="612648" y="1453896"/>
            <a:ext cx="10515600" cy="347472"/>
          </a:xfrm>
          <a:prstGeom prst="rect">
            <a:avLst/>
          </a:prstGeom>
          <a:noFill/>
        </p:spPr>
        <p:txBody>
          <a:bodyPr wrap="square">
            <a:spAutoFit/>
          </a:bodyPr>
          <a:lstStyle/>
          <a:p>
            <a:pPr algn="l"/>
            <a:r>
              <a:rPr sz="1100" b="0" dirty="0">
                <a:solidFill>
                  <a:srgbClr val="5B6C82"/>
                </a:solidFill>
                <a:latin typeface="Aptos"/>
              </a:rPr>
              <a:t>Multiple technology shifts are creating demand for practical implementation</a:t>
            </a:r>
          </a:p>
        </p:txBody>
      </p:sp>
      <p:sp>
        <p:nvSpPr>
          <p:cNvPr id="6" name="TextBox 5"/>
          <p:cNvSpPr txBox="1"/>
          <p:nvPr/>
        </p:nvSpPr>
        <p:spPr>
          <a:xfrm>
            <a:off x="594360" y="6510528"/>
            <a:ext cx="4572000" cy="164592"/>
          </a:xfrm>
          <a:prstGeom prst="rect">
            <a:avLst/>
          </a:prstGeom>
          <a:noFill/>
        </p:spPr>
        <p:txBody>
          <a:bodyPr wrap="square">
            <a:spAutoFit/>
          </a:bodyPr>
          <a:lstStyle/>
          <a:p>
            <a:pPr algn="l"/>
            <a:r>
              <a:rPr sz="700" b="1" dirty="0">
                <a:solidFill>
                  <a:srgbClr val="5B6C82"/>
                </a:solidFill>
                <a:latin typeface="Aptos"/>
              </a:rPr>
              <a:t>ZORVENTE TECHNOLOGY GROUP LLC</a:t>
            </a:r>
          </a:p>
        </p:txBody>
      </p:sp>
      <p:sp>
        <p:nvSpPr>
          <p:cNvPr id="7" name="TextBox 6"/>
          <p:cNvSpPr txBox="1"/>
          <p:nvPr/>
        </p:nvSpPr>
        <p:spPr>
          <a:xfrm>
            <a:off x="11064240" y="6510528"/>
            <a:ext cx="411480" cy="164592"/>
          </a:xfrm>
          <a:prstGeom prst="rect">
            <a:avLst/>
          </a:prstGeom>
          <a:noFill/>
        </p:spPr>
        <p:txBody>
          <a:bodyPr wrap="square">
            <a:spAutoFit/>
          </a:bodyPr>
          <a:lstStyle/>
          <a:p>
            <a:pPr algn="r"/>
            <a:r>
              <a:rPr sz="700" b="0" dirty="0">
                <a:solidFill>
                  <a:srgbClr val="5B6C82"/>
                </a:solidFill>
                <a:latin typeface="Aptos"/>
              </a:rPr>
              <a:t>34</a:t>
            </a:r>
          </a:p>
        </p:txBody>
      </p:sp>
      <p:sp>
        <p:nvSpPr>
          <p:cNvPr id="8" name="Rounded Rectangle 7"/>
          <p:cNvSpPr/>
          <p:nvPr/>
        </p:nvSpPr>
        <p:spPr>
          <a:xfrm>
            <a:off x="594360" y="1737360"/>
            <a:ext cx="3429000" cy="173736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9" name="TextBox 8"/>
          <p:cNvSpPr txBox="1"/>
          <p:nvPr/>
        </p:nvSpPr>
        <p:spPr>
          <a:xfrm>
            <a:off x="795528" y="1901952"/>
            <a:ext cx="3026664" cy="320040"/>
          </a:xfrm>
          <a:prstGeom prst="rect">
            <a:avLst/>
          </a:prstGeom>
          <a:noFill/>
        </p:spPr>
        <p:txBody>
          <a:bodyPr wrap="square">
            <a:spAutoFit/>
          </a:bodyPr>
          <a:lstStyle/>
          <a:p>
            <a:pPr algn="l"/>
            <a:r>
              <a:rPr sz="1400" b="1" dirty="0">
                <a:solidFill>
                  <a:srgbClr val="185CBE"/>
                </a:solidFill>
                <a:latin typeface="Aptos"/>
              </a:rPr>
              <a:t>AI Adoption</a:t>
            </a:r>
          </a:p>
        </p:txBody>
      </p:sp>
      <p:sp>
        <p:nvSpPr>
          <p:cNvPr id="10" name="TextBox 9"/>
          <p:cNvSpPr txBox="1"/>
          <p:nvPr/>
        </p:nvSpPr>
        <p:spPr>
          <a:xfrm>
            <a:off x="795528" y="2304288"/>
            <a:ext cx="3026664" cy="1024127"/>
          </a:xfrm>
          <a:prstGeom prst="rect">
            <a:avLst/>
          </a:prstGeom>
          <a:noFill/>
        </p:spPr>
        <p:txBody>
          <a:bodyPr wrap="square">
            <a:spAutoFit/>
          </a:bodyPr>
          <a:lstStyle/>
          <a:p>
            <a:pPr algn="l"/>
            <a:r>
              <a:rPr sz="1050" b="0" dirty="0">
                <a:solidFill>
                  <a:srgbClr val="1C2839"/>
                </a:solidFill>
                <a:latin typeface="Aptos"/>
              </a:rPr>
              <a:t>Businesses need practical ways to use AI.</a:t>
            </a:r>
          </a:p>
        </p:txBody>
      </p:sp>
      <p:sp>
        <p:nvSpPr>
          <p:cNvPr id="11" name="Rounded Rectangle 10"/>
          <p:cNvSpPr/>
          <p:nvPr/>
        </p:nvSpPr>
        <p:spPr>
          <a:xfrm>
            <a:off x="4389120" y="1737360"/>
            <a:ext cx="3429000" cy="173736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2" name="TextBox 11"/>
          <p:cNvSpPr txBox="1"/>
          <p:nvPr/>
        </p:nvSpPr>
        <p:spPr>
          <a:xfrm>
            <a:off x="4590288" y="1901952"/>
            <a:ext cx="3026664" cy="320040"/>
          </a:xfrm>
          <a:prstGeom prst="rect">
            <a:avLst/>
          </a:prstGeom>
          <a:noFill/>
        </p:spPr>
        <p:txBody>
          <a:bodyPr wrap="square">
            <a:spAutoFit/>
          </a:bodyPr>
          <a:lstStyle/>
          <a:p>
            <a:pPr algn="l"/>
            <a:r>
              <a:rPr sz="1400" b="1" dirty="0">
                <a:solidFill>
                  <a:srgbClr val="185CBE"/>
                </a:solidFill>
                <a:latin typeface="Aptos"/>
              </a:rPr>
              <a:t>Cybersecurity</a:t>
            </a:r>
          </a:p>
        </p:txBody>
      </p:sp>
      <p:sp>
        <p:nvSpPr>
          <p:cNvPr id="13" name="TextBox 12"/>
          <p:cNvSpPr txBox="1"/>
          <p:nvPr/>
        </p:nvSpPr>
        <p:spPr>
          <a:xfrm>
            <a:off x="4590288" y="2304288"/>
            <a:ext cx="3026664" cy="1024127"/>
          </a:xfrm>
          <a:prstGeom prst="rect">
            <a:avLst/>
          </a:prstGeom>
          <a:noFill/>
        </p:spPr>
        <p:txBody>
          <a:bodyPr wrap="square">
            <a:spAutoFit/>
          </a:bodyPr>
          <a:lstStyle/>
          <a:p>
            <a:pPr algn="l"/>
            <a:r>
              <a:rPr sz="1050" b="0" dirty="0">
                <a:solidFill>
                  <a:srgbClr val="1C2839"/>
                </a:solidFill>
                <a:latin typeface="Aptos"/>
              </a:rPr>
              <a:t>Technology dependence increases the importance of security.</a:t>
            </a:r>
          </a:p>
        </p:txBody>
      </p:sp>
      <p:sp>
        <p:nvSpPr>
          <p:cNvPr id="14" name="Rounded Rectangle 13"/>
          <p:cNvSpPr/>
          <p:nvPr/>
        </p:nvSpPr>
        <p:spPr>
          <a:xfrm>
            <a:off x="8183880" y="1737360"/>
            <a:ext cx="3429000" cy="173736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5" name="TextBox 14"/>
          <p:cNvSpPr txBox="1"/>
          <p:nvPr/>
        </p:nvSpPr>
        <p:spPr>
          <a:xfrm>
            <a:off x="8385048" y="1901952"/>
            <a:ext cx="3026664" cy="320040"/>
          </a:xfrm>
          <a:prstGeom prst="rect">
            <a:avLst/>
          </a:prstGeom>
          <a:noFill/>
        </p:spPr>
        <p:txBody>
          <a:bodyPr wrap="square">
            <a:spAutoFit/>
          </a:bodyPr>
          <a:lstStyle/>
          <a:p>
            <a:pPr algn="l"/>
            <a:r>
              <a:rPr sz="1400" b="1" dirty="0">
                <a:solidFill>
                  <a:srgbClr val="185CBE"/>
                </a:solidFill>
                <a:latin typeface="Aptos"/>
              </a:rPr>
              <a:t>Cloud</a:t>
            </a:r>
          </a:p>
        </p:txBody>
      </p:sp>
      <p:sp>
        <p:nvSpPr>
          <p:cNvPr id="16" name="TextBox 15"/>
          <p:cNvSpPr txBox="1"/>
          <p:nvPr/>
        </p:nvSpPr>
        <p:spPr>
          <a:xfrm>
            <a:off x="8385048" y="2304288"/>
            <a:ext cx="3026664" cy="1024127"/>
          </a:xfrm>
          <a:prstGeom prst="rect">
            <a:avLst/>
          </a:prstGeom>
          <a:noFill/>
        </p:spPr>
        <p:txBody>
          <a:bodyPr wrap="square">
            <a:spAutoFit/>
          </a:bodyPr>
          <a:lstStyle/>
          <a:p>
            <a:pPr algn="l"/>
            <a:r>
              <a:rPr sz="1050" b="0" dirty="0">
                <a:solidFill>
                  <a:srgbClr val="1C2839"/>
                </a:solidFill>
                <a:latin typeface="Aptos"/>
              </a:rPr>
              <a:t>Organizations continue moving systems and workflows into cloud environments.</a:t>
            </a:r>
          </a:p>
        </p:txBody>
      </p:sp>
      <p:sp>
        <p:nvSpPr>
          <p:cNvPr id="17" name="Rounded Rectangle 16"/>
          <p:cNvSpPr/>
          <p:nvPr/>
        </p:nvSpPr>
        <p:spPr>
          <a:xfrm>
            <a:off x="594360" y="3794760"/>
            <a:ext cx="3429000" cy="173736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8" name="TextBox 17"/>
          <p:cNvSpPr txBox="1"/>
          <p:nvPr/>
        </p:nvSpPr>
        <p:spPr>
          <a:xfrm>
            <a:off x="795528" y="3959352"/>
            <a:ext cx="3026664" cy="320040"/>
          </a:xfrm>
          <a:prstGeom prst="rect">
            <a:avLst/>
          </a:prstGeom>
          <a:noFill/>
        </p:spPr>
        <p:txBody>
          <a:bodyPr wrap="square">
            <a:spAutoFit/>
          </a:bodyPr>
          <a:lstStyle/>
          <a:p>
            <a:pPr algn="l"/>
            <a:r>
              <a:rPr sz="1400" b="1" dirty="0">
                <a:solidFill>
                  <a:srgbClr val="185CBE"/>
                </a:solidFill>
                <a:latin typeface="Aptos"/>
              </a:rPr>
              <a:t>Automation</a:t>
            </a:r>
          </a:p>
        </p:txBody>
      </p:sp>
      <p:sp>
        <p:nvSpPr>
          <p:cNvPr id="19" name="TextBox 18"/>
          <p:cNvSpPr txBox="1"/>
          <p:nvPr/>
        </p:nvSpPr>
        <p:spPr>
          <a:xfrm>
            <a:off x="795528" y="4361688"/>
            <a:ext cx="3026664" cy="1024127"/>
          </a:xfrm>
          <a:prstGeom prst="rect">
            <a:avLst/>
          </a:prstGeom>
          <a:noFill/>
        </p:spPr>
        <p:txBody>
          <a:bodyPr wrap="square">
            <a:spAutoFit/>
          </a:bodyPr>
          <a:lstStyle/>
          <a:p>
            <a:pPr algn="l"/>
            <a:r>
              <a:rPr sz="1050" b="0" dirty="0">
                <a:solidFill>
                  <a:srgbClr val="1C2839"/>
                </a:solidFill>
                <a:latin typeface="Aptos"/>
              </a:rPr>
              <a:t>Businesses seek to reduce repetitive administrative work.</a:t>
            </a:r>
          </a:p>
        </p:txBody>
      </p:sp>
      <p:sp>
        <p:nvSpPr>
          <p:cNvPr id="20" name="Rounded Rectangle 19"/>
          <p:cNvSpPr/>
          <p:nvPr/>
        </p:nvSpPr>
        <p:spPr>
          <a:xfrm>
            <a:off x="4389120" y="3794760"/>
            <a:ext cx="3429000" cy="173736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21" name="TextBox 20"/>
          <p:cNvSpPr txBox="1"/>
          <p:nvPr/>
        </p:nvSpPr>
        <p:spPr>
          <a:xfrm>
            <a:off x="4590288" y="3959352"/>
            <a:ext cx="3026664" cy="320040"/>
          </a:xfrm>
          <a:prstGeom prst="rect">
            <a:avLst/>
          </a:prstGeom>
          <a:noFill/>
        </p:spPr>
        <p:txBody>
          <a:bodyPr wrap="square">
            <a:spAutoFit/>
          </a:bodyPr>
          <a:lstStyle/>
          <a:p>
            <a:pPr algn="l"/>
            <a:r>
              <a:rPr sz="1400" b="1" dirty="0">
                <a:solidFill>
                  <a:srgbClr val="185CBE"/>
                </a:solidFill>
                <a:latin typeface="Aptos"/>
              </a:rPr>
              <a:t>Technology Complexity</a:t>
            </a:r>
          </a:p>
        </p:txBody>
      </p:sp>
      <p:sp>
        <p:nvSpPr>
          <p:cNvPr id="22" name="TextBox 21"/>
          <p:cNvSpPr txBox="1"/>
          <p:nvPr/>
        </p:nvSpPr>
        <p:spPr>
          <a:xfrm>
            <a:off x="4590288" y="4361688"/>
            <a:ext cx="3026664" cy="1024127"/>
          </a:xfrm>
          <a:prstGeom prst="rect">
            <a:avLst/>
          </a:prstGeom>
          <a:noFill/>
        </p:spPr>
        <p:txBody>
          <a:bodyPr wrap="square">
            <a:spAutoFit/>
          </a:bodyPr>
          <a:lstStyle/>
          <a:p>
            <a:pPr algn="l"/>
            <a:r>
              <a:rPr sz="1050" b="0" dirty="0">
                <a:solidFill>
                  <a:srgbClr val="1C2839"/>
                </a:solidFill>
                <a:latin typeface="Aptos"/>
              </a:rPr>
              <a:t>Multiple systems must work together.</a:t>
            </a:r>
          </a:p>
        </p:txBody>
      </p:sp>
      <p:sp>
        <p:nvSpPr>
          <p:cNvPr id="23" name="Rounded Rectangle 22"/>
          <p:cNvSpPr/>
          <p:nvPr/>
        </p:nvSpPr>
        <p:spPr>
          <a:xfrm>
            <a:off x="8183880" y="3794760"/>
            <a:ext cx="3429000" cy="173736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24" name="TextBox 23"/>
          <p:cNvSpPr txBox="1"/>
          <p:nvPr/>
        </p:nvSpPr>
        <p:spPr>
          <a:xfrm>
            <a:off x="8385048" y="3959352"/>
            <a:ext cx="3026664" cy="320040"/>
          </a:xfrm>
          <a:prstGeom prst="rect">
            <a:avLst/>
          </a:prstGeom>
          <a:noFill/>
        </p:spPr>
        <p:txBody>
          <a:bodyPr wrap="square">
            <a:spAutoFit/>
          </a:bodyPr>
          <a:lstStyle/>
          <a:p>
            <a:pPr algn="l"/>
            <a:r>
              <a:rPr sz="1400" b="1" dirty="0">
                <a:solidFill>
                  <a:srgbClr val="185CBE"/>
                </a:solidFill>
                <a:latin typeface="Aptos"/>
              </a:rPr>
              <a:t>Workforce Limitations</a:t>
            </a:r>
          </a:p>
        </p:txBody>
      </p:sp>
      <p:sp>
        <p:nvSpPr>
          <p:cNvPr id="25" name="TextBox 24"/>
          <p:cNvSpPr txBox="1"/>
          <p:nvPr/>
        </p:nvSpPr>
        <p:spPr>
          <a:xfrm>
            <a:off x="8385048" y="4361688"/>
            <a:ext cx="3026664" cy="1024127"/>
          </a:xfrm>
          <a:prstGeom prst="rect">
            <a:avLst/>
          </a:prstGeom>
          <a:noFill/>
        </p:spPr>
        <p:txBody>
          <a:bodyPr wrap="square">
            <a:spAutoFit/>
          </a:bodyPr>
          <a:lstStyle/>
          <a:p>
            <a:pPr algn="l"/>
            <a:r>
              <a:rPr sz="1050" b="0" dirty="0">
                <a:solidFill>
                  <a:srgbClr val="1C2839"/>
                </a:solidFill>
                <a:latin typeface="Aptos"/>
              </a:rPr>
              <a:t>Small businesses cannot hire specialists for every function.</a:t>
            </a:r>
          </a:p>
        </p:txBody>
      </p:sp>
      <p:sp>
        <p:nvSpPr>
          <p:cNvPr id="26" name="TextBox 25"/>
          <p:cNvSpPr txBox="1"/>
          <p:nvPr/>
        </p:nvSpPr>
        <p:spPr>
          <a:xfrm>
            <a:off x="914400" y="5669280"/>
            <a:ext cx="10332720" cy="411480"/>
          </a:xfrm>
          <a:prstGeom prst="rect">
            <a:avLst/>
          </a:prstGeom>
          <a:noFill/>
        </p:spPr>
        <p:txBody>
          <a:bodyPr wrap="square">
            <a:spAutoFit/>
          </a:bodyPr>
          <a:lstStyle/>
          <a:p>
            <a:pPr algn="ctr"/>
            <a:r>
              <a:rPr sz="1200" b="1" dirty="0">
                <a:solidFill>
                  <a:srgbClr val="185CBE"/>
                </a:solidFill>
                <a:latin typeface="Aptos"/>
              </a:rPr>
              <a:t>Zorvente opportunity: help businesses understand, implement, secure, automate and operate modern technology.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pic>
        <p:nvPicPr>
          <p:cNvPr id="3" name="Picture 2" descr="Zovente_logo_150x150(1).png"/>
          <p:cNvPicPr>
            <a:picLocks noChangeAspect="1"/>
          </p:cNvPicPr>
          <p:nvPr/>
        </p:nvPicPr>
        <p:blipFill>
          <a:blip r:embed="rId2"/>
          <a:stretch>
            <a:fillRect/>
          </a:stretch>
        </p:blipFill>
        <p:spPr>
          <a:xfrm>
            <a:off x="502920" y="256032"/>
            <a:ext cx="1143000" cy="1143000"/>
          </a:xfrm>
          <a:prstGeom prst="rect">
            <a:avLst/>
          </a:prstGeom>
        </p:spPr>
      </p:pic>
      <p:sp>
        <p:nvSpPr>
          <p:cNvPr id="4" name="TextBox 3"/>
          <p:cNvSpPr txBox="1"/>
          <p:nvPr/>
        </p:nvSpPr>
        <p:spPr>
          <a:xfrm>
            <a:off x="594360" y="932688"/>
            <a:ext cx="10881360" cy="502920"/>
          </a:xfrm>
          <a:prstGeom prst="rect">
            <a:avLst/>
          </a:prstGeom>
          <a:noFill/>
        </p:spPr>
        <p:txBody>
          <a:bodyPr wrap="square">
            <a:spAutoFit/>
          </a:bodyPr>
          <a:lstStyle/>
          <a:p>
            <a:pPr algn="l"/>
            <a:r>
              <a:rPr sz="2700" b="1" dirty="0">
                <a:solidFill>
                  <a:srgbClr val="0A1930"/>
                </a:solidFill>
                <a:latin typeface="Aptos"/>
              </a:rPr>
              <a:t>Long-Term Business Architecture</a:t>
            </a:r>
          </a:p>
        </p:txBody>
      </p:sp>
      <p:sp>
        <p:nvSpPr>
          <p:cNvPr id="5" name="TextBox 4"/>
          <p:cNvSpPr txBox="1"/>
          <p:nvPr/>
        </p:nvSpPr>
        <p:spPr>
          <a:xfrm>
            <a:off x="612648" y="1453896"/>
            <a:ext cx="10515600" cy="347472"/>
          </a:xfrm>
          <a:prstGeom prst="rect">
            <a:avLst/>
          </a:prstGeom>
          <a:noFill/>
        </p:spPr>
        <p:txBody>
          <a:bodyPr wrap="square">
            <a:spAutoFit/>
          </a:bodyPr>
          <a:lstStyle/>
          <a:p>
            <a:pPr algn="l"/>
            <a:r>
              <a:rPr sz="1100" b="0" dirty="0">
                <a:solidFill>
                  <a:srgbClr val="5B6C82"/>
                </a:solidFill>
                <a:latin typeface="Aptos"/>
              </a:rPr>
              <a:t>Each capability is designed to reinforce the others</a:t>
            </a:r>
          </a:p>
        </p:txBody>
      </p:sp>
      <p:sp>
        <p:nvSpPr>
          <p:cNvPr id="6" name="TextBox 5"/>
          <p:cNvSpPr txBox="1"/>
          <p:nvPr/>
        </p:nvSpPr>
        <p:spPr>
          <a:xfrm>
            <a:off x="594360" y="6510528"/>
            <a:ext cx="4572000" cy="164592"/>
          </a:xfrm>
          <a:prstGeom prst="rect">
            <a:avLst/>
          </a:prstGeom>
          <a:noFill/>
        </p:spPr>
        <p:txBody>
          <a:bodyPr wrap="square">
            <a:spAutoFit/>
          </a:bodyPr>
          <a:lstStyle/>
          <a:p>
            <a:pPr algn="l"/>
            <a:r>
              <a:rPr sz="700" b="1" dirty="0">
                <a:solidFill>
                  <a:srgbClr val="5B6C82"/>
                </a:solidFill>
                <a:latin typeface="Aptos"/>
              </a:rPr>
              <a:t>ZORVENTE TECHNOLOGY GROUP LLC</a:t>
            </a:r>
          </a:p>
        </p:txBody>
      </p:sp>
      <p:sp>
        <p:nvSpPr>
          <p:cNvPr id="7" name="TextBox 6"/>
          <p:cNvSpPr txBox="1"/>
          <p:nvPr/>
        </p:nvSpPr>
        <p:spPr>
          <a:xfrm>
            <a:off x="11064240" y="6510528"/>
            <a:ext cx="411480" cy="164592"/>
          </a:xfrm>
          <a:prstGeom prst="rect">
            <a:avLst/>
          </a:prstGeom>
          <a:noFill/>
        </p:spPr>
        <p:txBody>
          <a:bodyPr wrap="square">
            <a:spAutoFit/>
          </a:bodyPr>
          <a:lstStyle/>
          <a:p>
            <a:pPr algn="r"/>
            <a:r>
              <a:rPr sz="700" b="0" dirty="0">
                <a:solidFill>
                  <a:srgbClr val="5B6C82"/>
                </a:solidFill>
                <a:latin typeface="Aptos"/>
              </a:rPr>
              <a:t>35</a:t>
            </a:r>
          </a:p>
        </p:txBody>
      </p:sp>
      <p:sp>
        <p:nvSpPr>
          <p:cNvPr id="8" name="Rounded Rectangle 7"/>
          <p:cNvSpPr/>
          <p:nvPr/>
        </p:nvSpPr>
        <p:spPr>
          <a:xfrm>
            <a:off x="4892040" y="1508760"/>
            <a:ext cx="2377440" cy="594360"/>
          </a:xfrm>
          <a:prstGeom prst="roundRect">
            <a:avLst/>
          </a:prstGeom>
          <a:solidFill>
            <a:srgbClr val="0A19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9" name="TextBox 8"/>
          <p:cNvSpPr txBox="1"/>
          <p:nvPr/>
        </p:nvSpPr>
        <p:spPr>
          <a:xfrm>
            <a:off x="4892040" y="1673351"/>
            <a:ext cx="2377440" cy="228600"/>
          </a:xfrm>
          <a:prstGeom prst="rect">
            <a:avLst/>
          </a:prstGeom>
          <a:noFill/>
        </p:spPr>
        <p:txBody>
          <a:bodyPr wrap="square">
            <a:spAutoFit/>
          </a:bodyPr>
          <a:lstStyle/>
          <a:p>
            <a:pPr algn="ctr"/>
            <a:r>
              <a:rPr sz="1100" b="1" dirty="0">
                <a:solidFill>
                  <a:srgbClr val="FFFFFF"/>
                </a:solidFill>
                <a:latin typeface="Aptos"/>
              </a:rPr>
              <a:t>ZORVENTE</a:t>
            </a:r>
          </a:p>
        </p:txBody>
      </p:sp>
      <p:sp>
        <p:nvSpPr>
          <p:cNvPr id="10" name="Rounded Rectangle 9"/>
          <p:cNvSpPr/>
          <p:nvPr/>
        </p:nvSpPr>
        <p:spPr>
          <a:xfrm>
            <a:off x="1097280" y="2560320"/>
            <a:ext cx="1828800" cy="594360"/>
          </a:xfrm>
          <a:prstGeom prst="roundRect">
            <a:avLst/>
          </a:prstGeom>
          <a:solidFill>
            <a:srgbClr val="185C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1" name="TextBox 10"/>
          <p:cNvSpPr txBox="1"/>
          <p:nvPr/>
        </p:nvSpPr>
        <p:spPr>
          <a:xfrm>
            <a:off x="1097280" y="2724912"/>
            <a:ext cx="1828800" cy="228600"/>
          </a:xfrm>
          <a:prstGeom prst="rect">
            <a:avLst/>
          </a:prstGeom>
          <a:noFill/>
        </p:spPr>
        <p:txBody>
          <a:bodyPr wrap="square">
            <a:spAutoFit/>
          </a:bodyPr>
          <a:lstStyle/>
          <a:p>
            <a:pPr algn="ctr"/>
            <a:r>
              <a:rPr sz="1100" b="1" dirty="0">
                <a:solidFill>
                  <a:srgbClr val="FFFFFF"/>
                </a:solidFill>
                <a:latin typeface="Aptos"/>
              </a:rPr>
              <a:t>IT</a:t>
            </a:r>
          </a:p>
        </p:txBody>
      </p:sp>
      <p:sp>
        <p:nvSpPr>
          <p:cNvPr id="12" name="Rounded Rectangle 11"/>
          <p:cNvSpPr/>
          <p:nvPr/>
        </p:nvSpPr>
        <p:spPr>
          <a:xfrm>
            <a:off x="3154680" y="2560320"/>
            <a:ext cx="1828800" cy="594360"/>
          </a:xfrm>
          <a:prstGeom prst="roundRect">
            <a:avLst/>
          </a:prstGeom>
          <a:solidFill>
            <a:srgbClr val="185C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3" name="TextBox 12"/>
          <p:cNvSpPr txBox="1"/>
          <p:nvPr/>
        </p:nvSpPr>
        <p:spPr>
          <a:xfrm>
            <a:off x="3154680" y="2724912"/>
            <a:ext cx="1828800" cy="228600"/>
          </a:xfrm>
          <a:prstGeom prst="rect">
            <a:avLst/>
          </a:prstGeom>
          <a:noFill/>
        </p:spPr>
        <p:txBody>
          <a:bodyPr wrap="square">
            <a:spAutoFit/>
          </a:bodyPr>
          <a:lstStyle/>
          <a:p>
            <a:pPr algn="ctr"/>
            <a:r>
              <a:rPr sz="1100" b="1" dirty="0">
                <a:solidFill>
                  <a:srgbClr val="FFFFFF"/>
                </a:solidFill>
                <a:latin typeface="Aptos"/>
              </a:rPr>
              <a:t>AI</a:t>
            </a:r>
          </a:p>
        </p:txBody>
      </p:sp>
      <p:sp>
        <p:nvSpPr>
          <p:cNvPr id="14" name="Rounded Rectangle 13"/>
          <p:cNvSpPr/>
          <p:nvPr/>
        </p:nvSpPr>
        <p:spPr>
          <a:xfrm>
            <a:off x="5212080" y="2560320"/>
            <a:ext cx="2194560" cy="594360"/>
          </a:xfrm>
          <a:prstGeom prst="roundRect">
            <a:avLst/>
          </a:prstGeom>
          <a:solidFill>
            <a:srgbClr val="185C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5" name="TextBox 14"/>
          <p:cNvSpPr txBox="1"/>
          <p:nvPr/>
        </p:nvSpPr>
        <p:spPr>
          <a:xfrm>
            <a:off x="5212080" y="2724912"/>
            <a:ext cx="2194560" cy="228600"/>
          </a:xfrm>
          <a:prstGeom prst="rect">
            <a:avLst/>
          </a:prstGeom>
          <a:noFill/>
        </p:spPr>
        <p:txBody>
          <a:bodyPr wrap="square">
            <a:spAutoFit/>
          </a:bodyPr>
          <a:lstStyle/>
          <a:p>
            <a:pPr algn="ctr"/>
            <a:r>
              <a:rPr sz="1100" b="1" dirty="0">
                <a:solidFill>
                  <a:srgbClr val="FFFFFF"/>
                </a:solidFill>
                <a:latin typeface="Aptos"/>
              </a:rPr>
              <a:t>CYBERSECURITY</a:t>
            </a:r>
          </a:p>
        </p:txBody>
      </p:sp>
      <p:sp>
        <p:nvSpPr>
          <p:cNvPr id="16" name="Rounded Rectangle 15"/>
          <p:cNvSpPr/>
          <p:nvPr/>
        </p:nvSpPr>
        <p:spPr>
          <a:xfrm>
            <a:off x="7635240" y="2560320"/>
            <a:ext cx="1828800" cy="594360"/>
          </a:xfrm>
          <a:prstGeom prst="roundRect">
            <a:avLst/>
          </a:prstGeom>
          <a:solidFill>
            <a:srgbClr val="185C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7" name="TextBox 16"/>
          <p:cNvSpPr txBox="1"/>
          <p:nvPr/>
        </p:nvSpPr>
        <p:spPr>
          <a:xfrm>
            <a:off x="7635240" y="2724912"/>
            <a:ext cx="1828800" cy="228600"/>
          </a:xfrm>
          <a:prstGeom prst="rect">
            <a:avLst/>
          </a:prstGeom>
          <a:noFill/>
        </p:spPr>
        <p:txBody>
          <a:bodyPr wrap="square">
            <a:spAutoFit/>
          </a:bodyPr>
          <a:lstStyle/>
          <a:p>
            <a:pPr algn="ctr"/>
            <a:r>
              <a:rPr sz="1100" b="1" dirty="0">
                <a:solidFill>
                  <a:srgbClr val="FFFFFF"/>
                </a:solidFill>
                <a:latin typeface="Aptos"/>
              </a:rPr>
              <a:t>CLOUD</a:t>
            </a:r>
          </a:p>
        </p:txBody>
      </p:sp>
      <p:sp>
        <p:nvSpPr>
          <p:cNvPr id="18" name="Rounded Rectangle 17"/>
          <p:cNvSpPr/>
          <p:nvPr/>
        </p:nvSpPr>
        <p:spPr>
          <a:xfrm>
            <a:off x="1828800" y="3703320"/>
            <a:ext cx="2286000" cy="594360"/>
          </a:xfrm>
          <a:prstGeom prst="roundRect">
            <a:avLst/>
          </a:prstGeom>
          <a:solidFill>
            <a:srgbClr val="36ADD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9" name="TextBox 18"/>
          <p:cNvSpPr txBox="1"/>
          <p:nvPr/>
        </p:nvSpPr>
        <p:spPr>
          <a:xfrm>
            <a:off x="1828800" y="3867911"/>
            <a:ext cx="2286000" cy="228600"/>
          </a:xfrm>
          <a:prstGeom prst="rect">
            <a:avLst/>
          </a:prstGeom>
          <a:noFill/>
        </p:spPr>
        <p:txBody>
          <a:bodyPr wrap="square">
            <a:spAutoFit/>
          </a:bodyPr>
          <a:lstStyle/>
          <a:p>
            <a:pPr algn="ctr"/>
            <a:r>
              <a:rPr sz="1100" b="1" dirty="0">
                <a:solidFill>
                  <a:srgbClr val="0A1930"/>
                </a:solidFill>
                <a:latin typeface="Aptos"/>
              </a:rPr>
              <a:t>AUTOMATION</a:t>
            </a:r>
          </a:p>
        </p:txBody>
      </p:sp>
      <p:sp>
        <p:nvSpPr>
          <p:cNvPr id="20" name="Rounded Rectangle 19"/>
          <p:cNvSpPr/>
          <p:nvPr/>
        </p:nvSpPr>
        <p:spPr>
          <a:xfrm>
            <a:off x="4526280" y="3703320"/>
            <a:ext cx="2926080" cy="594360"/>
          </a:xfrm>
          <a:prstGeom prst="roundRect">
            <a:avLst/>
          </a:prstGeom>
          <a:solidFill>
            <a:srgbClr val="36ADD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21" name="TextBox 20"/>
          <p:cNvSpPr txBox="1"/>
          <p:nvPr/>
        </p:nvSpPr>
        <p:spPr>
          <a:xfrm>
            <a:off x="4526280" y="3867911"/>
            <a:ext cx="2926080" cy="228600"/>
          </a:xfrm>
          <a:prstGeom prst="rect">
            <a:avLst/>
          </a:prstGeom>
          <a:noFill/>
        </p:spPr>
        <p:txBody>
          <a:bodyPr wrap="square">
            <a:spAutoFit/>
          </a:bodyPr>
          <a:lstStyle/>
          <a:p>
            <a:pPr algn="ctr"/>
            <a:r>
              <a:rPr sz="1100" b="1" dirty="0">
                <a:solidFill>
                  <a:srgbClr val="0A1930"/>
                </a:solidFill>
                <a:latin typeface="Aptos"/>
              </a:rPr>
              <a:t>BUSINESS TECHNOLOGY</a:t>
            </a:r>
          </a:p>
        </p:txBody>
      </p:sp>
      <p:sp>
        <p:nvSpPr>
          <p:cNvPr id="22" name="Rounded Rectangle 21"/>
          <p:cNvSpPr/>
          <p:nvPr/>
        </p:nvSpPr>
        <p:spPr>
          <a:xfrm>
            <a:off x="4251960" y="4800600"/>
            <a:ext cx="3474720" cy="640080"/>
          </a:xfrm>
          <a:prstGeom prst="roundRect">
            <a:avLst/>
          </a:prstGeom>
          <a:solidFill>
            <a:srgbClr val="0A19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23" name="TextBox 22"/>
          <p:cNvSpPr txBox="1"/>
          <p:nvPr/>
        </p:nvSpPr>
        <p:spPr>
          <a:xfrm>
            <a:off x="4251960" y="4965192"/>
            <a:ext cx="3474720" cy="228600"/>
          </a:xfrm>
          <a:prstGeom prst="rect">
            <a:avLst/>
          </a:prstGeom>
          <a:noFill/>
        </p:spPr>
        <p:txBody>
          <a:bodyPr wrap="square">
            <a:spAutoFit/>
          </a:bodyPr>
          <a:lstStyle/>
          <a:p>
            <a:pPr algn="ctr"/>
            <a:r>
              <a:rPr sz="1100" b="1" dirty="0">
                <a:solidFill>
                  <a:srgbClr val="FFFFFF"/>
                </a:solidFill>
                <a:latin typeface="Aptos"/>
              </a:rPr>
              <a:t>ZORVENTE PLATFORM</a:t>
            </a:r>
          </a:p>
        </p:txBody>
      </p:sp>
      <p:sp>
        <p:nvSpPr>
          <p:cNvPr id="24" name="Rounded Rectangle 23"/>
          <p:cNvSpPr/>
          <p:nvPr/>
        </p:nvSpPr>
        <p:spPr>
          <a:xfrm>
            <a:off x="4251960" y="5623560"/>
            <a:ext cx="3474720" cy="502920"/>
          </a:xfrm>
          <a:prstGeom prst="roundRect">
            <a:avLst/>
          </a:prstGeom>
          <a:solidFill>
            <a:srgbClr val="185C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25" name="TextBox 24"/>
          <p:cNvSpPr txBox="1"/>
          <p:nvPr/>
        </p:nvSpPr>
        <p:spPr>
          <a:xfrm>
            <a:off x="4251960" y="5788152"/>
            <a:ext cx="3474720" cy="228600"/>
          </a:xfrm>
          <a:prstGeom prst="rect">
            <a:avLst/>
          </a:prstGeom>
          <a:noFill/>
        </p:spPr>
        <p:txBody>
          <a:bodyPr wrap="square">
            <a:spAutoFit/>
          </a:bodyPr>
          <a:lstStyle/>
          <a:p>
            <a:pPr algn="ctr"/>
            <a:r>
              <a:rPr sz="1100" b="1" dirty="0">
                <a:solidFill>
                  <a:srgbClr val="FFFFFF"/>
                </a:solidFill>
                <a:latin typeface="Aptos"/>
              </a:rPr>
              <a:t>INDUSTRY SOLUTIONS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pic>
        <p:nvPicPr>
          <p:cNvPr id="3" name="Picture 2" descr="Zovente_logo_150x150(1).png"/>
          <p:cNvPicPr>
            <a:picLocks noChangeAspect="1"/>
          </p:cNvPicPr>
          <p:nvPr/>
        </p:nvPicPr>
        <p:blipFill>
          <a:blip r:embed="rId2"/>
          <a:stretch>
            <a:fillRect/>
          </a:stretch>
        </p:blipFill>
        <p:spPr>
          <a:xfrm>
            <a:off x="502920" y="256032"/>
            <a:ext cx="1143000" cy="1143000"/>
          </a:xfrm>
          <a:prstGeom prst="rect">
            <a:avLst/>
          </a:prstGeom>
        </p:spPr>
      </p:pic>
      <p:sp>
        <p:nvSpPr>
          <p:cNvPr id="4" name="TextBox 3"/>
          <p:cNvSpPr txBox="1"/>
          <p:nvPr/>
        </p:nvSpPr>
        <p:spPr>
          <a:xfrm>
            <a:off x="594360" y="932688"/>
            <a:ext cx="10881360" cy="502920"/>
          </a:xfrm>
          <a:prstGeom prst="rect">
            <a:avLst/>
          </a:prstGeom>
          <a:noFill/>
        </p:spPr>
        <p:txBody>
          <a:bodyPr wrap="square">
            <a:spAutoFit/>
          </a:bodyPr>
          <a:lstStyle/>
          <a:p>
            <a:pPr algn="l"/>
            <a:r>
              <a:rPr sz="2700" b="1" dirty="0">
                <a:solidFill>
                  <a:srgbClr val="0A1930"/>
                </a:solidFill>
                <a:latin typeface="Aptos"/>
              </a:rPr>
              <a:t>The Bigger Vision</a:t>
            </a:r>
          </a:p>
        </p:txBody>
      </p:sp>
      <p:sp>
        <p:nvSpPr>
          <p:cNvPr id="5" name="TextBox 4"/>
          <p:cNvSpPr txBox="1"/>
          <p:nvPr/>
        </p:nvSpPr>
        <p:spPr>
          <a:xfrm>
            <a:off x="594360" y="1303020"/>
            <a:ext cx="10515600" cy="261610"/>
          </a:xfrm>
          <a:prstGeom prst="rect">
            <a:avLst/>
          </a:prstGeom>
          <a:noFill/>
        </p:spPr>
        <p:txBody>
          <a:bodyPr wrap="square">
            <a:spAutoFit/>
          </a:bodyPr>
          <a:lstStyle/>
          <a:p>
            <a:pPr algn="l"/>
            <a:r>
              <a:rPr sz="1100" b="0" dirty="0">
                <a:solidFill>
                  <a:srgbClr val="5B6C82"/>
                </a:solidFill>
                <a:latin typeface="Aptos"/>
              </a:rPr>
              <a:t>From IT consulting company to </a:t>
            </a:r>
            <a:r>
              <a:rPr lang="en-US" sz="1100" b="0" dirty="0">
                <a:solidFill>
                  <a:srgbClr val="5B6C82"/>
                </a:solidFill>
                <a:latin typeface="Aptos"/>
              </a:rPr>
              <a:t>a </a:t>
            </a:r>
            <a:r>
              <a:rPr sz="1100" b="0" dirty="0">
                <a:solidFill>
                  <a:srgbClr val="5B6C82"/>
                </a:solidFill>
                <a:latin typeface="Aptos"/>
              </a:rPr>
              <a:t>technology platform</a:t>
            </a:r>
          </a:p>
        </p:txBody>
      </p:sp>
      <p:sp>
        <p:nvSpPr>
          <p:cNvPr id="6" name="TextBox 5"/>
          <p:cNvSpPr txBox="1"/>
          <p:nvPr/>
        </p:nvSpPr>
        <p:spPr>
          <a:xfrm>
            <a:off x="594360" y="6510528"/>
            <a:ext cx="4572000" cy="164592"/>
          </a:xfrm>
          <a:prstGeom prst="rect">
            <a:avLst/>
          </a:prstGeom>
          <a:noFill/>
        </p:spPr>
        <p:txBody>
          <a:bodyPr wrap="square">
            <a:spAutoFit/>
          </a:bodyPr>
          <a:lstStyle/>
          <a:p>
            <a:pPr algn="l"/>
            <a:r>
              <a:rPr sz="700" b="1" dirty="0">
                <a:solidFill>
                  <a:srgbClr val="5B6C82"/>
                </a:solidFill>
                <a:latin typeface="Aptos"/>
              </a:rPr>
              <a:t>ZORVENTE TECHNOLOGY GROUP LLC</a:t>
            </a:r>
          </a:p>
        </p:txBody>
      </p:sp>
      <p:sp>
        <p:nvSpPr>
          <p:cNvPr id="7" name="TextBox 6"/>
          <p:cNvSpPr txBox="1"/>
          <p:nvPr/>
        </p:nvSpPr>
        <p:spPr>
          <a:xfrm>
            <a:off x="11064240" y="6510528"/>
            <a:ext cx="411480" cy="164592"/>
          </a:xfrm>
          <a:prstGeom prst="rect">
            <a:avLst/>
          </a:prstGeom>
          <a:noFill/>
        </p:spPr>
        <p:txBody>
          <a:bodyPr wrap="square">
            <a:spAutoFit/>
          </a:bodyPr>
          <a:lstStyle/>
          <a:p>
            <a:pPr algn="r"/>
            <a:r>
              <a:rPr sz="700" b="0" dirty="0">
                <a:solidFill>
                  <a:srgbClr val="5B6C82"/>
                </a:solidFill>
                <a:latin typeface="Aptos"/>
              </a:rPr>
              <a:t>36</a:t>
            </a:r>
          </a:p>
        </p:txBody>
      </p:sp>
      <p:sp>
        <p:nvSpPr>
          <p:cNvPr id="8" name="TextBox 7"/>
          <p:cNvSpPr txBox="1"/>
          <p:nvPr/>
        </p:nvSpPr>
        <p:spPr>
          <a:xfrm>
            <a:off x="1051560" y="1600200"/>
            <a:ext cx="411480" cy="320040"/>
          </a:xfrm>
          <a:prstGeom prst="rect">
            <a:avLst/>
          </a:prstGeom>
          <a:noFill/>
        </p:spPr>
        <p:txBody>
          <a:bodyPr wrap="square">
            <a:spAutoFit/>
          </a:bodyPr>
          <a:lstStyle/>
          <a:p>
            <a:pPr algn="ctr"/>
            <a:r>
              <a:rPr sz="1200" b="1" dirty="0">
                <a:solidFill>
                  <a:srgbClr val="FFFFFF"/>
                </a:solidFill>
                <a:latin typeface="Aptos"/>
              </a:rPr>
              <a:t>1</a:t>
            </a:r>
          </a:p>
        </p:txBody>
      </p:sp>
      <p:sp>
        <p:nvSpPr>
          <p:cNvPr id="9" name="Rounded Rectangle 8"/>
          <p:cNvSpPr/>
          <p:nvPr/>
        </p:nvSpPr>
        <p:spPr>
          <a:xfrm>
            <a:off x="1645920" y="1659636"/>
            <a:ext cx="8869680" cy="457200"/>
          </a:xfrm>
          <a:prstGeom prst="roundRect">
            <a:avLst/>
          </a:prstGeom>
          <a:solidFill>
            <a:srgbClr val="185C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0" name="TextBox 9"/>
          <p:cNvSpPr txBox="1"/>
          <p:nvPr/>
        </p:nvSpPr>
        <p:spPr>
          <a:xfrm>
            <a:off x="1874519" y="1709928"/>
            <a:ext cx="8412480" cy="228600"/>
          </a:xfrm>
          <a:prstGeom prst="rect">
            <a:avLst/>
          </a:prstGeom>
          <a:noFill/>
        </p:spPr>
        <p:txBody>
          <a:bodyPr wrap="square">
            <a:spAutoFit/>
          </a:bodyPr>
          <a:lstStyle/>
          <a:p>
            <a:pPr algn="ctr"/>
            <a:r>
              <a:rPr sz="1200" b="1" dirty="0">
                <a:solidFill>
                  <a:srgbClr val="FFFFFF"/>
                </a:solidFill>
                <a:latin typeface="Aptos"/>
              </a:rPr>
              <a:t>Technology Consulting</a:t>
            </a:r>
          </a:p>
        </p:txBody>
      </p:sp>
      <p:sp>
        <p:nvSpPr>
          <p:cNvPr id="11" name="TextBox 10"/>
          <p:cNvSpPr txBox="1"/>
          <p:nvPr/>
        </p:nvSpPr>
        <p:spPr>
          <a:xfrm>
            <a:off x="1051560" y="2258568"/>
            <a:ext cx="411480" cy="320040"/>
          </a:xfrm>
          <a:prstGeom prst="rect">
            <a:avLst/>
          </a:prstGeom>
          <a:noFill/>
        </p:spPr>
        <p:txBody>
          <a:bodyPr wrap="square">
            <a:spAutoFit/>
          </a:bodyPr>
          <a:lstStyle/>
          <a:p>
            <a:pPr algn="ctr"/>
            <a:r>
              <a:rPr sz="1200" b="1" dirty="0">
                <a:solidFill>
                  <a:srgbClr val="FFFFFF"/>
                </a:solidFill>
                <a:latin typeface="Aptos"/>
              </a:rPr>
              <a:t>2</a:t>
            </a:r>
          </a:p>
        </p:txBody>
      </p:sp>
      <p:sp>
        <p:nvSpPr>
          <p:cNvPr id="12" name="Rounded Rectangle 11"/>
          <p:cNvSpPr/>
          <p:nvPr/>
        </p:nvSpPr>
        <p:spPr>
          <a:xfrm>
            <a:off x="1645920" y="2258568"/>
            <a:ext cx="8869680" cy="457200"/>
          </a:xfrm>
          <a:prstGeom prst="roundRect">
            <a:avLst/>
          </a:prstGeom>
          <a:solidFill>
            <a:srgbClr val="185C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3" name="TextBox 12"/>
          <p:cNvSpPr txBox="1"/>
          <p:nvPr/>
        </p:nvSpPr>
        <p:spPr>
          <a:xfrm>
            <a:off x="1874519" y="2368296"/>
            <a:ext cx="8412480" cy="228600"/>
          </a:xfrm>
          <a:prstGeom prst="rect">
            <a:avLst/>
          </a:prstGeom>
          <a:noFill/>
        </p:spPr>
        <p:txBody>
          <a:bodyPr wrap="square">
            <a:spAutoFit/>
          </a:bodyPr>
          <a:lstStyle/>
          <a:p>
            <a:pPr algn="ctr"/>
            <a:r>
              <a:rPr sz="1200" b="1" dirty="0">
                <a:solidFill>
                  <a:srgbClr val="FFFFFF"/>
                </a:solidFill>
                <a:latin typeface="Aptos"/>
              </a:rPr>
              <a:t>Managed Technology</a:t>
            </a:r>
          </a:p>
        </p:txBody>
      </p:sp>
      <p:sp>
        <p:nvSpPr>
          <p:cNvPr id="14" name="TextBox 13"/>
          <p:cNvSpPr txBox="1"/>
          <p:nvPr/>
        </p:nvSpPr>
        <p:spPr>
          <a:xfrm>
            <a:off x="1051560" y="2916936"/>
            <a:ext cx="411480" cy="320040"/>
          </a:xfrm>
          <a:prstGeom prst="rect">
            <a:avLst/>
          </a:prstGeom>
          <a:noFill/>
        </p:spPr>
        <p:txBody>
          <a:bodyPr wrap="square">
            <a:spAutoFit/>
          </a:bodyPr>
          <a:lstStyle/>
          <a:p>
            <a:pPr algn="ctr"/>
            <a:r>
              <a:rPr sz="1200" b="1" dirty="0">
                <a:solidFill>
                  <a:srgbClr val="FFFFFF"/>
                </a:solidFill>
                <a:latin typeface="Aptos"/>
              </a:rPr>
              <a:t>3</a:t>
            </a:r>
          </a:p>
        </p:txBody>
      </p:sp>
      <p:sp>
        <p:nvSpPr>
          <p:cNvPr id="15" name="Rounded Rectangle 14"/>
          <p:cNvSpPr/>
          <p:nvPr/>
        </p:nvSpPr>
        <p:spPr>
          <a:xfrm>
            <a:off x="1645920" y="2916936"/>
            <a:ext cx="8869680" cy="457200"/>
          </a:xfrm>
          <a:prstGeom prst="roundRect">
            <a:avLst/>
          </a:prstGeom>
          <a:solidFill>
            <a:srgbClr val="185C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6" name="TextBox 15"/>
          <p:cNvSpPr txBox="1"/>
          <p:nvPr/>
        </p:nvSpPr>
        <p:spPr>
          <a:xfrm>
            <a:off x="1874519" y="3026664"/>
            <a:ext cx="8412480" cy="228600"/>
          </a:xfrm>
          <a:prstGeom prst="rect">
            <a:avLst/>
          </a:prstGeom>
          <a:noFill/>
        </p:spPr>
        <p:txBody>
          <a:bodyPr wrap="square">
            <a:spAutoFit/>
          </a:bodyPr>
          <a:lstStyle/>
          <a:p>
            <a:pPr algn="ctr"/>
            <a:r>
              <a:rPr sz="1200" b="1" dirty="0">
                <a:solidFill>
                  <a:srgbClr val="FFFFFF"/>
                </a:solidFill>
                <a:latin typeface="Aptos"/>
              </a:rPr>
              <a:t>AI + Automation</a:t>
            </a:r>
          </a:p>
        </p:txBody>
      </p:sp>
      <p:sp>
        <p:nvSpPr>
          <p:cNvPr id="17" name="TextBox 16"/>
          <p:cNvSpPr txBox="1"/>
          <p:nvPr/>
        </p:nvSpPr>
        <p:spPr>
          <a:xfrm>
            <a:off x="1051560" y="3575304"/>
            <a:ext cx="411480" cy="320040"/>
          </a:xfrm>
          <a:prstGeom prst="rect">
            <a:avLst/>
          </a:prstGeom>
          <a:noFill/>
        </p:spPr>
        <p:txBody>
          <a:bodyPr wrap="square">
            <a:spAutoFit/>
          </a:bodyPr>
          <a:lstStyle/>
          <a:p>
            <a:pPr algn="ctr"/>
            <a:r>
              <a:rPr sz="1200" b="1" dirty="0">
                <a:solidFill>
                  <a:srgbClr val="FFFFFF"/>
                </a:solidFill>
                <a:latin typeface="Aptos"/>
              </a:rPr>
              <a:t>4</a:t>
            </a:r>
          </a:p>
        </p:txBody>
      </p:sp>
      <p:sp>
        <p:nvSpPr>
          <p:cNvPr id="18" name="Rounded Rectangle 17"/>
          <p:cNvSpPr/>
          <p:nvPr/>
        </p:nvSpPr>
        <p:spPr>
          <a:xfrm>
            <a:off x="1645920" y="3575304"/>
            <a:ext cx="8869680" cy="457200"/>
          </a:xfrm>
          <a:prstGeom prst="roundRect">
            <a:avLst/>
          </a:prstGeom>
          <a:solidFill>
            <a:srgbClr val="185C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9" name="TextBox 18"/>
          <p:cNvSpPr txBox="1"/>
          <p:nvPr/>
        </p:nvSpPr>
        <p:spPr>
          <a:xfrm>
            <a:off x="1874519" y="3685032"/>
            <a:ext cx="8412480" cy="228600"/>
          </a:xfrm>
          <a:prstGeom prst="rect">
            <a:avLst/>
          </a:prstGeom>
          <a:noFill/>
        </p:spPr>
        <p:txBody>
          <a:bodyPr wrap="square">
            <a:spAutoFit/>
          </a:bodyPr>
          <a:lstStyle/>
          <a:p>
            <a:pPr algn="ctr"/>
            <a:r>
              <a:rPr sz="1200" b="1" dirty="0">
                <a:solidFill>
                  <a:srgbClr val="FFFFFF"/>
                </a:solidFill>
                <a:latin typeface="Aptos"/>
              </a:rPr>
              <a:t>Integrated Platform</a:t>
            </a:r>
          </a:p>
        </p:txBody>
      </p:sp>
      <p:sp>
        <p:nvSpPr>
          <p:cNvPr id="20" name="TextBox 19"/>
          <p:cNvSpPr txBox="1"/>
          <p:nvPr/>
        </p:nvSpPr>
        <p:spPr>
          <a:xfrm>
            <a:off x="1051560" y="4233672"/>
            <a:ext cx="411480" cy="320040"/>
          </a:xfrm>
          <a:prstGeom prst="rect">
            <a:avLst/>
          </a:prstGeom>
          <a:noFill/>
        </p:spPr>
        <p:txBody>
          <a:bodyPr wrap="square">
            <a:spAutoFit/>
          </a:bodyPr>
          <a:lstStyle/>
          <a:p>
            <a:pPr algn="ctr"/>
            <a:r>
              <a:rPr sz="1200" b="1" dirty="0">
                <a:solidFill>
                  <a:srgbClr val="FFFFFF"/>
                </a:solidFill>
                <a:latin typeface="Aptos"/>
              </a:rPr>
              <a:t>5</a:t>
            </a:r>
          </a:p>
        </p:txBody>
      </p:sp>
      <p:sp>
        <p:nvSpPr>
          <p:cNvPr id="21" name="Rounded Rectangle 20"/>
          <p:cNvSpPr/>
          <p:nvPr/>
        </p:nvSpPr>
        <p:spPr>
          <a:xfrm>
            <a:off x="1645920" y="4233672"/>
            <a:ext cx="8869680" cy="457200"/>
          </a:xfrm>
          <a:prstGeom prst="roundRect">
            <a:avLst/>
          </a:prstGeom>
          <a:solidFill>
            <a:srgbClr val="0A19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22" name="TextBox 21"/>
          <p:cNvSpPr txBox="1"/>
          <p:nvPr/>
        </p:nvSpPr>
        <p:spPr>
          <a:xfrm>
            <a:off x="1874519" y="4343400"/>
            <a:ext cx="8412480" cy="228600"/>
          </a:xfrm>
          <a:prstGeom prst="rect">
            <a:avLst/>
          </a:prstGeom>
          <a:noFill/>
        </p:spPr>
        <p:txBody>
          <a:bodyPr wrap="square">
            <a:spAutoFit/>
          </a:bodyPr>
          <a:lstStyle/>
          <a:p>
            <a:pPr algn="ctr"/>
            <a:r>
              <a:rPr sz="1200" b="1" dirty="0">
                <a:solidFill>
                  <a:srgbClr val="FFFFFF"/>
                </a:solidFill>
                <a:latin typeface="Aptos"/>
              </a:rPr>
              <a:t>Industry Solutions</a:t>
            </a:r>
          </a:p>
        </p:txBody>
      </p:sp>
      <p:sp>
        <p:nvSpPr>
          <p:cNvPr id="23" name="TextBox 22"/>
          <p:cNvSpPr txBox="1"/>
          <p:nvPr/>
        </p:nvSpPr>
        <p:spPr>
          <a:xfrm>
            <a:off x="1051560" y="4892040"/>
            <a:ext cx="411480" cy="320040"/>
          </a:xfrm>
          <a:prstGeom prst="rect">
            <a:avLst/>
          </a:prstGeom>
          <a:noFill/>
        </p:spPr>
        <p:txBody>
          <a:bodyPr wrap="square">
            <a:spAutoFit/>
          </a:bodyPr>
          <a:lstStyle/>
          <a:p>
            <a:pPr algn="ctr"/>
            <a:r>
              <a:rPr sz="1200" b="1" dirty="0">
                <a:solidFill>
                  <a:srgbClr val="FFFFFF"/>
                </a:solidFill>
                <a:latin typeface="Aptos"/>
              </a:rPr>
              <a:t>6</a:t>
            </a:r>
          </a:p>
        </p:txBody>
      </p:sp>
      <p:sp>
        <p:nvSpPr>
          <p:cNvPr id="24" name="Rounded Rectangle 23"/>
          <p:cNvSpPr/>
          <p:nvPr/>
        </p:nvSpPr>
        <p:spPr>
          <a:xfrm>
            <a:off x="1645920" y="4892040"/>
            <a:ext cx="8869680" cy="457200"/>
          </a:xfrm>
          <a:prstGeom prst="roundRect">
            <a:avLst/>
          </a:prstGeom>
          <a:solidFill>
            <a:srgbClr val="0A19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25" name="TextBox 24"/>
          <p:cNvSpPr txBox="1"/>
          <p:nvPr/>
        </p:nvSpPr>
        <p:spPr>
          <a:xfrm>
            <a:off x="1874519" y="5001768"/>
            <a:ext cx="8412480" cy="228600"/>
          </a:xfrm>
          <a:prstGeom prst="rect">
            <a:avLst/>
          </a:prstGeom>
          <a:noFill/>
        </p:spPr>
        <p:txBody>
          <a:bodyPr wrap="square">
            <a:spAutoFit/>
          </a:bodyPr>
          <a:lstStyle/>
          <a:p>
            <a:pPr algn="ctr"/>
            <a:r>
              <a:rPr sz="1200" b="1" dirty="0">
                <a:solidFill>
                  <a:srgbClr val="FFFFFF"/>
                </a:solidFill>
                <a:latin typeface="Aptos"/>
              </a:rPr>
              <a:t>National Company</a:t>
            </a:r>
          </a:p>
        </p:txBody>
      </p:sp>
      <p:sp>
        <p:nvSpPr>
          <p:cNvPr id="26" name="TextBox 25"/>
          <p:cNvSpPr txBox="1"/>
          <p:nvPr/>
        </p:nvSpPr>
        <p:spPr>
          <a:xfrm>
            <a:off x="1051560" y="5550408"/>
            <a:ext cx="411480" cy="320040"/>
          </a:xfrm>
          <a:prstGeom prst="rect">
            <a:avLst/>
          </a:prstGeom>
          <a:noFill/>
        </p:spPr>
        <p:txBody>
          <a:bodyPr wrap="square">
            <a:spAutoFit/>
          </a:bodyPr>
          <a:lstStyle/>
          <a:p>
            <a:pPr algn="ctr"/>
            <a:r>
              <a:rPr sz="1200" b="1" dirty="0">
                <a:solidFill>
                  <a:srgbClr val="FFFFFF"/>
                </a:solidFill>
                <a:latin typeface="Aptos"/>
              </a:rPr>
              <a:t>7</a:t>
            </a:r>
          </a:p>
        </p:txBody>
      </p:sp>
      <p:sp>
        <p:nvSpPr>
          <p:cNvPr id="27" name="Rounded Rectangle 26"/>
          <p:cNvSpPr/>
          <p:nvPr/>
        </p:nvSpPr>
        <p:spPr>
          <a:xfrm>
            <a:off x="1645920" y="5550408"/>
            <a:ext cx="8869680" cy="457200"/>
          </a:xfrm>
          <a:prstGeom prst="roundRect">
            <a:avLst/>
          </a:prstGeom>
          <a:solidFill>
            <a:srgbClr val="0A19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28" name="TextBox 27"/>
          <p:cNvSpPr txBox="1"/>
          <p:nvPr/>
        </p:nvSpPr>
        <p:spPr>
          <a:xfrm>
            <a:off x="1874519" y="5660136"/>
            <a:ext cx="8412480" cy="228600"/>
          </a:xfrm>
          <a:prstGeom prst="rect">
            <a:avLst/>
          </a:prstGeom>
          <a:noFill/>
        </p:spPr>
        <p:txBody>
          <a:bodyPr wrap="square">
            <a:spAutoFit/>
          </a:bodyPr>
          <a:lstStyle/>
          <a:p>
            <a:pPr algn="ctr"/>
            <a:r>
              <a:rPr sz="1200" b="1" dirty="0">
                <a:solidFill>
                  <a:srgbClr val="FFFFFF"/>
                </a:solidFill>
                <a:latin typeface="Aptos"/>
              </a:rPr>
              <a:t>Global Platform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pic>
        <p:nvPicPr>
          <p:cNvPr id="3" name="Picture 2" descr="Zovente_logo_150x150(1).png"/>
          <p:cNvPicPr>
            <a:picLocks noChangeAspect="1"/>
          </p:cNvPicPr>
          <p:nvPr/>
        </p:nvPicPr>
        <p:blipFill>
          <a:blip r:embed="rId2"/>
          <a:stretch>
            <a:fillRect/>
          </a:stretch>
        </p:blipFill>
        <p:spPr>
          <a:xfrm>
            <a:off x="502920" y="256032"/>
            <a:ext cx="1143000" cy="1143000"/>
          </a:xfrm>
          <a:prstGeom prst="rect">
            <a:avLst/>
          </a:prstGeom>
        </p:spPr>
      </p:pic>
      <p:sp>
        <p:nvSpPr>
          <p:cNvPr id="4" name="TextBox 3"/>
          <p:cNvSpPr txBox="1"/>
          <p:nvPr/>
        </p:nvSpPr>
        <p:spPr>
          <a:xfrm>
            <a:off x="594360" y="932688"/>
            <a:ext cx="10881360" cy="502920"/>
          </a:xfrm>
          <a:prstGeom prst="rect">
            <a:avLst/>
          </a:prstGeom>
          <a:noFill/>
        </p:spPr>
        <p:txBody>
          <a:bodyPr wrap="square">
            <a:spAutoFit/>
          </a:bodyPr>
          <a:lstStyle/>
          <a:p>
            <a:pPr algn="l"/>
            <a:r>
              <a:rPr sz="2700" b="1" dirty="0">
                <a:solidFill>
                  <a:srgbClr val="0A1930"/>
                </a:solidFill>
                <a:latin typeface="Aptos"/>
              </a:rPr>
              <a:t>Investment Thesis</a:t>
            </a:r>
          </a:p>
        </p:txBody>
      </p:sp>
      <p:sp>
        <p:nvSpPr>
          <p:cNvPr id="5" name="TextBox 4"/>
          <p:cNvSpPr txBox="1"/>
          <p:nvPr/>
        </p:nvSpPr>
        <p:spPr>
          <a:xfrm>
            <a:off x="612648" y="1453896"/>
            <a:ext cx="10515600" cy="347472"/>
          </a:xfrm>
          <a:prstGeom prst="rect">
            <a:avLst/>
          </a:prstGeom>
          <a:noFill/>
        </p:spPr>
        <p:txBody>
          <a:bodyPr wrap="square">
            <a:spAutoFit/>
          </a:bodyPr>
          <a:lstStyle/>
          <a:p>
            <a:pPr algn="l"/>
            <a:r>
              <a:rPr sz="1100" b="0" dirty="0">
                <a:solidFill>
                  <a:srgbClr val="5B6C82"/>
                </a:solidFill>
                <a:latin typeface="Aptos"/>
              </a:rPr>
              <a:t>Key components of the opportunity — not an investment recommendation</a:t>
            </a:r>
          </a:p>
        </p:txBody>
      </p:sp>
      <p:sp>
        <p:nvSpPr>
          <p:cNvPr id="6" name="TextBox 5"/>
          <p:cNvSpPr txBox="1"/>
          <p:nvPr/>
        </p:nvSpPr>
        <p:spPr>
          <a:xfrm>
            <a:off x="594360" y="6510528"/>
            <a:ext cx="4572000" cy="164592"/>
          </a:xfrm>
          <a:prstGeom prst="rect">
            <a:avLst/>
          </a:prstGeom>
          <a:noFill/>
        </p:spPr>
        <p:txBody>
          <a:bodyPr wrap="square">
            <a:spAutoFit/>
          </a:bodyPr>
          <a:lstStyle/>
          <a:p>
            <a:pPr algn="l"/>
            <a:r>
              <a:rPr sz="700" b="1" dirty="0">
                <a:solidFill>
                  <a:srgbClr val="5B6C82"/>
                </a:solidFill>
                <a:latin typeface="Aptos"/>
              </a:rPr>
              <a:t>ZORVENTE TECHNOLOGY GROUP LLC</a:t>
            </a:r>
          </a:p>
        </p:txBody>
      </p:sp>
      <p:sp>
        <p:nvSpPr>
          <p:cNvPr id="7" name="TextBox 6"/>
          <p:cNvSpPr txBox="1"/>
          <p:nvPr/>
        </p:nvSpPr>
        <p:spPr>
          <a:xfrm>
            <a:off x="11064240" y="6510528"/>
            <a:ext cx="411480" cy="164592"/>
          </a:xfrm>
          <a:prstGeom prst="rect">
            <a:avLst/>
          </a:prstGeom>
          <a:noFill/>
        </p:spPr>
        <p:txBody>
          <a:bodyPr wrap="square">
            <a:spAutoFit/>
          </a:bodyPr>
          <a:lstStyle/>
          <a:p>
            <a:pPr algn="r"/>
            <a:r>
              <a:rPr sz="700" b="0" dirty="0">
                <a:solidFill>
                  <a:srgbClr val="5B6C82"/>
                </a:solidFill>
                <a:latin typeface="Aptos"/>
              </a:rPr>
              <a:t>37</a:t>
            </a:r>
          </a:p>
        </p:txBody>
      </p:sp>
      <p:sp>
        <p:nvSpPr>
          <p:cNvPr id="8" name="Rounded Rectangle 7"/>
          <p:cNvSpPr/>
          <p:nvPr/>
        </p:nvSpPr>
        <p:spPr>
          <a:xfrm>
            <a:off x="594360" y="1737360"/>
            <a:ext cx="2514600" cy="169164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9" name="TextBox 8"/>
          <p:cNvSpPr txBox="1"/>
          <p:nvPr/>
        </p:nvSpPr>
        <p:spPr>
          <a:xfrm>
            <a:off x="795528" y="1901952"/>
            <a:ext cx="2112264" cy="320040"/>
          </a:xfrm>
          <a:prstGeom prst="rect">
            <a:avLst/>
          </a:prstGeom>
          <a:noFill/>
        </p:spPr>
        <p:txBody>
          <a:bodyPr wrap="square">
            <a:spAutoFit/>
          </a:bodyPr>
          <a:lstStyle/>
          <a:p>
            <a:pPr algn="l"/>
            <a:r>
              <a:rPr sz="1400" b="1" dirty="0">
                <a:solidFill>
                  <a:srgbClr val="185CBE"/>
                </a:solidFill>
                <a:latin typeface="Aptos"/>
              </a:rPr>
              <a:t>Recurring Services</a:t>
            </a:r>
          </a:p>
        </p:txBody>
      </p:sp>
      <p:sp>
        <p:nvSpPr>
          <p:cNvPr id="10" name="TextBox 9"/>
          <p:cNvSpPr txBox="1"/>
          <p:nvPr/>
        </p:nvSpPr>
        <p:spPr>
          <a:xfrm>
            <a:off x="795528" y="2304288"/>
            <a:ext cx="2112264" cy="978408"/>
          </a:xfrm>
          <a:prstGeom prst="rect">
            <a:avLst/>
          </a:prstGeom>
          <a:noFill/>
        </p:spPr>
        <p:txBody>
          <a:bodyPr wrap="square">
            <a:spAutoFit/>
          </a:bodyPr>
          <a:lstStyle/>
          <a:p>
            <a:pPr algn="l"/>
            <a:r>
              <a:rPr sz="1050" b="0" dirty="0">
                <a:solidFill>
                  <a:srgbClr val="1C2839"/>
                </a:solidFill>
                <a:latin typeface="Aptos"/>
              </a:rPr>
              <a:t>Potential for predictable customer relationships</a:t>
            </a:r>
          </a:p>
        </p:txBody>
      </p:sp>
      <p:sp>
        <p:nvSpPr>
          <p:cNvPr id="11" name="Rounded Rectangle 10"/>
          <p:cNvSpPr/>
          <p:nvPr/>
        </p:nvSpPr>
        <p:spPr>
          <a:xfrm>
            <a:off x="3383279" y="1737360"/>
            <a:ext cx="2514600" cy="169164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2" name="TextBox 11"/>
          <p:cNvSpPr txBox="1"/>
          <p:nvPr/>
        </p:nvSpPr>
        <p:spPr>
          <a:xfrm>
            <a:off x="3584448" y="1901952"/>
            <a:ext cx="2112264" cy="320040"/>
          </a:xfrm>
          <a:prstGeom prst="rect">
            <a:avLst/>
          </a:prstGeom>
          <a:noFill/>
        </p:spPr>
        <p:txBody>
          <a:bodyPr wrap="square">
            <a:spAutoFit/>
          </a:bodyPr>
          <a:lstStyle/>
          <a:p>
            <a:pPr algn="l"/>
            <a:r>
              <a:rPr sz="1400" b="1" dirty="0">
                <a:solidFill>
                  <a:srgbClr val="185CBE"/>
                </a:solidFill>
                <a:latin typeface="Aptos"/>
              </a:rPr>
              <a:t>Project Services</a:t>
            </a:r>
          </a:p>
        </p:txBody>
      </p:sp>
      <p:sp>
        <p:nvSpPr>
          <p:cNvPr id="13" name="TextBox 12"/>
          <p:cNvSpPr txBox="1"/>
          <p:nvPr/>
        </p:nvSpPr>
        <p:spPr>
          <a:xfrm>
            <a:off x="3584448" y="2304288"/>
            <a:ext cx="2112264" cy="978408"/>
          </a:xfrm>
          <a:prstGeom prst="rect">
            <a:avLst/>
          </a:prstGeom>
          <a:noFill/>
        </p:spPr>
        <p:txBody>
          <a:bodyPr wrap="square">
            <a:spAutoFit/>
          </a:bodyPr>
          <a:lstStyle/>
          <a:p>
            <a:pPr algn="l"/>
            <a:r>
              <a:rPr sz="1050" b="0" dirty="0">
                <a:solidFill>
                  <a:srgbClr val="1C2839"/>
                </a:solidFill>
                <a:latin typeface="Aptos"/>
              </a:rPr>
              <a:t>Additional revenue opportunities</a:t>
            </a:r>
          </a:p>
        </p:txBody>
      </p:sp>
      <p:sp>
        <p:nvSpPr>
          <p:cNvPr id="14" name="Rounded Rectangle 13"/>
          <p:cNvSpPr/>
          <p:nvPr/>
        </p:nvSpPr>
        <p:spPr>
          <a:xfrm>
            <a:off x="6172200" y="1737360"/>
            <a:ext cx="2514600" cy="169164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5" name="TextBox 14"/>
          <p:cNvSpPr txBox="1"/>
          <p:nvPr/>
        </p:nvSpPr>
        <p:spPr>
          <a:xfrm>
            <a:off x="6373368" y="1901952"/>
            <a:ext cx="2112264" cy="320040"/>
          </a:xfrm>
          <a:prstGeom prst="rect">
            <a:avLst/>
          </a:prstGeom>
          <a:noFill/>
        </p:spPr>
        <p:txBody>
          <a:bodyPr wrap="square">
            <a:spAutoFit/>
          </a:bodyPr>
          <a:lstStyle/>
          <a:p>
            <a:pPr algn="l"/>
            <a:r>
              <a:rPr sz="1400" b="1" dirty="0">
                <a:solidFill>
                  <a:srgbClr val="185CBE"/>
                </a:solidFill>
                <a:latin typeface="Aptos"/>
              </a:rPr>
              <a:t>AI &amp; Automation</a:t>
            </a:r>
          </a:p>
        </p:txBody>
      </p:sp>
      <p:sp>
        <p:nvSpPr>
          <p:cNvPr id="16" name="TextBox 15"/>
          <p:cNvSpPr txBox="1"/>
          <p:nvPr/>
        </p:nvSpPr>
        <p:spPr>
          <a:xfrm>
            <a:off x="6373368" y="2304288"/>
            <a:ext cx="2112264" cy="978408"/>
          </a:xfrm>
          <a:prstGeom prst="rect">
            <a:avLst/>
          </a:prstGeom>
          <a:noFill/>
        </p:spPr>
        <p:txBody>
          <a:bodyPr wrap="square">
            <a:spAutoFit/>
          </a:bodyPr>
          <a:lstStyle/>
          <a:p>
            <a:pPr algn="l"/>
            <a:r>
              <a:rPr sz="1050" b="0" dirty="0">
                <a:solidFill>
                  <a:srgbClr val="1C2839"/>
                </a:solidFill>
                <a:latin typeface="Aptos"/>
              </a:rPr>
              <a:t>Potential to increase service value and operational efficiency</a:t>
            </a:r>
          </a:p>
        </p:txBody>
      </p:sp>
      <p:sp>
        <p:nvSpPr>
          <p:cNvPr id="17" name="Rounded Rectangle 16"/>
          <p:cNvSpPr/>
          <p:nvPr/>
        </p:nvSpPr>
        <p:spPr>
          <a:xfrm>
            <a:off x="8961119" y="1737360"/>
            <a:ext cx="2514600" cy="169164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8" name="TextBox 17"/>
          <p:cNvSpPr txBox="1"/>
          <p:nvPr/>
        </p:nvSpPr>
        <p:spPr>
          <a:xfrm>
            <a:off x="9162288" y="1901952"/>
            <a:ext cx="2112264" cy="320040"/>
          </a:xfrm>
          <a:prstGeom prst="rect">
            <a:avLst/>
          </a:prstGeom>
          <a:noFill/>
        </p:spPr>
        <p:txBody>
          <a:bodyPr wrap="square">
            <a:spAutoFit/>
          </a:bodyPr>
          <a:lstStyle/>
          <a:p>
            <a:pPr algn="l"/>
            <a:r>
              <a:rPr sz="1400" b="1" dirty="0">
                <a:solidFill>
                  <a:srgbClr val="185CBE"/>
                </a:solidFill>
                <a:latin typeface="Aptos"/>
              </a:rPr>
              <a:t>Cybersecurity</a:t>
            </a:r>
          </a:p>
        </p:txBody>
      </p:sp>
      <p:sp>
        <p:nvSpPr>
          <p:cNvPr id="19" name="TextBox 18"/>
          <p:cNvSpPr txBox="1"/>
          <p:nvPr/>
        </p:nvSpPr>
        <p:spPr>
          <a:xfrm>
            <a:off x="9162288" y="2304288"/>
            <a:ext cx="2112264" cy="978408"/>
          </a:xfrm>
          <a:prstGeom prst="rect">
            <a:avLst/>
          </a:prstGeom>
          <a:noFill/>
        </p:spPr>
        <p:txBody>
          <a:bodyPr wrap="square">
            <a:spAutoFit/>
          </a:bodyPr>
          <a:lstStyle/>
          <a:p>
            <a:pPr algn="l"/>
            <a:r>
              <a:rPr sz="1050" b="0" dirty="0">
                <a:solidFill>
                  <a:srgbClr val="1C2839"/>
                </a:solidFill>
                <a:latin typeface="Aptos"/>
              </a:rPr>
              <a:t>Ongoing business need</a:t>
            </a:r>
          </a:p>
        </p:txBody>
      </p:sp>
      <p:sp>
        <p:nvSpPr>
          <p:cNvPr id="20" name="Rounded Rectangle 19"/>
          <p:cNvSpPr/>
          <p:nvPr/>
        </p:nvSpPr>
        <p:spPr>
          <a:xfrm>
            <a:off x="594360" y="3794760"/>
            <a:ext cx="2514600" cy="169164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21" name="TextBox 20"/>
          <p:cNvSpPr txBox="1"/>
          <p:nvPr/>
        </p:nvSpPr>
        <p:spPr>
          <a:xfrm>
            <a:off x="795528" y="3959352"/>
            <a:ext cx="2112264" cy="320040"/>
          </a:xfrm>
          <a:prstGeom prst="rect">
            <a:avLst/>
          </a:prstGeom>
          <a:noFill/>
        </p:spPr>
        <p:txBody>
          <a:bodyPr wrap="square">
            <a:spAutoFit/>
          </a:bodyPr>
          <a:lstStyle/>
          <a:p>
            <a:pPr algn="l"/>
            <a:r>
              <a:rPr sz="1400" b="1" dirty="0">
                <a:solidFill>
                  <a:srgbClr val="185CBE"/>
                </a:solidFill>
                <a:latin typeface="Aptos"/>
              </a:rPr>
              <a:t>Cloud</a:t>
            </a:r>
          </a:p>
        </p:txBody>
      </p:sp>
      <p:sp>
        <p:nvSpPr>
          <p:cNvPr id="22" name="TextBox 21"/>
          <p:cNvSpPr txBox="1"/>
          <p:nvPr/>
        </p:nvSpPr>
        <p:spPr>
          <a:xfrm>
            <a:off x="795528" y="4361688"/>
            <a:ext cx="2112264" cy="978408"/>
          </a:xfrm>
          <a:prstGeom prst="rect">
            <a:avLst/>
          </a:prstGeom>
          <a:noFill/>
        </p:spPr>
        <p:txBody>
          <a:bodyPr wrap="square">
            <a:spAutoFit/>
          </a:bodyPr>
          <a:lstStyle/>
          <a:p>
            <a:pPr algn="l"/>
            <a:r>
              <a:rPr sz="1050" b="0" dirty="0">
                <a:solidFill>
                  <a:srgbClr val="1C2839"/>
                </a:solidFill>
                <a:latin typeface="Aptos"/>
              </a:rPr>
              <a:t>Implementation and recurring management opportunities</a:t>
            </a:r>
          </a:p>
        </p:txBody>
      </p:sp>
      <p:sp>
        <p:nvSpPr>
          <p:cNvPr id="23" name="Rounded Rectangle 22"/>
          <p:cNvSpPr/>
          <p:nvPr/>
        </p:nvSpPr>
        <p:spPr>
          <a:xfrm>
            <a:off x="3383279" y="3794760"/>
            <a:ext cx="2514600" cy="169164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24" name="TextBox 23"/>
          <p:cNvSpPr txBox="1"/>
          <p:nvPr/>
        </p:nvSpPr>
        <p:spPr>
          <a:xfrm>
            <a:off x="3584448" y="3959352"/>
            <a:ext cx="2112264" cy="320040"/>
          </a:xfrm>
          <a:prstGeom prst="rect">
            <a:avLst/>
          </a:prstGeom>
          <a:noFill/>
        </p:spPr>
        <p:txBody>
          <a:bodyPr wrap="square">
            <a:spAutoFit/>
          </a:bodyPr>
          <a:lstStyle/>
          <a:p>
            <a:pPr algn="l"/>
            <a:r>
              <a:rPr sz="1400" b="1" dirty="0">
                <a:solidFill>
                  <a:srgbClr val="185CBE"/>
                </a:solidFill>
                <a:latin typeface="Aptos"/>
              </a:rPr>
              <a:t>Proprietary Platform</a:t>
            </a:r>
          </a:p>
        </p:txBody>
      </p:sp>
      <p:sp>
        <p:nvSpPr>
          <p:cNvPr id="25" name="TextBox 24"/>
          <p:cNvSpPr txBox="1"/>
          <p:nvPr/>
        </p:nvSpPr>
        <p:spPr>
          <a:xfrm>
            <a:off x="3584448" y="4361688"/>
            <a:ext cx="2112264" cy="978408"/>
          </a:xfrm>
          <a:prstGeom prst="rect">
            <a:avLst/>
          </a:prstGeom>
          <a:noFill/>
        </p:spPr>
        <p:txBody>
          <a:bodyPr wrap="square">
            <a:spAutoFit/>
          </a:bodyPr>
          <a:lstStyle/>
          <a:p>
            <a:pPr algn="l"/>
            <a:r>
              <a:rPr sz="1050" b="0" dirty="0">
                <a:solidFill>
                  <a:srgbClr val="1C2839"/>
                </a:solidFill>
                <a:latin typeface="Aptos"/>
              </a:rPr>
              <a:t>Potential for technology-enabled scalability</a:t>
            </a:r>
          </a:p>
        </p:txBody>
      </p:sp>
      <p:sp>
        <p:nvSpPr>
          <p:cNvPr id="26" name="Rounded Rectangle 25"/>
          <p:cNvSpPr/>
          <p:nvPr/>
        </p:nvSpPr>
        <p:spPr>
          <a:xfrm>
            <a:off x="6172200" y="3794760"/>
            <a:ext cx="2514600" cy="169164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27" name="TextBox 26"/>
          <p:cNvSpPr txBox="1"/>
          <p:nvPr/>
        </p:nvSpPr>
        <p:spPr>
          <a:xfrm>
            <a:off x="6373368" y="3959352"/>
            <a:ext cx="2112264" cy="320040"/>
          </a:xfrm>
          <a:prstGeom prst="rect">
            <a:avLst/>
          </a:prstGeom>
          <a:noFill/>
        </p:spPr>
        <p:txBody>
          <a:bodyPr wrap="square">
            <a:spAutoFit/>
          </a:bodyPr>
          <a:lstStyle/>
          <a:p>
            <a:pPr algn="l"/>
            <a:r>
              <a:rPr sz="1400" b="1" dirty="0">
                <a:solidFill>
                  <a:srgbClr val="185CBE"/>
                </a:solidFill>
                <a:latin typeface="Aptos"/>
              </a:rPr>
              <a:t>Industry Solutions</a:t>
            </a:r>
          </a:p>
        </p:txBody>
      </p:sp>
      <p:sp>
        <p:nvSpPr>
          <p:cNvPr id="28" name="TextBox 27"/>
          <p:cNvSpPr txBox="1"/>
          <p:nvPr/>
        </p:nvSpPr>
        <p:spPr>
          <a:xfrm>
            <a:off x="6373368" y="4361688"/>
            <a:ext cx="2112264" cy="978408"/>
          </a:xfrm>
          <a:prstGeom prst="rect">
            <a:avLst/>
          </a:prstGeom>
          <a:noFill/>
        </p:spPr>
        <p:txBody>
          <a:bodyPr wrap="square">
            <a:spAutoFit/>
          </a:bodyPr>
          <a:lstStyle/>
          <a:p>
            <a:pPr algn="l"/>
            <a:r>
              <a:rPr sz="1050" b="0" dirty="0">
                <a:solidFill>
                  <a:srgbClr val="1C2839"/>
                </a:solidFill>
                <a:latin typeface="Aptos"/>
              </a:rPr>
              <a:t>Potential to replicate solutions across customer segments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pic>
        <p:nvPicPr>
          <p:cNvPr id="3" name="Picture 2" descr="Zovente_logo_150x150(1).png"/>
          <p:cNvPicPr>
            <a:picLocks noChangeAspect="1"/>
          </p:cNvPicPr>
          <p:nvPr/>
        </p:nvPicPr>
        <p:blipFill>
          <a:blip r:embed="rId2"/>
          <a:stretch>
            <a:fillRect/>
          </a:stretch>
        </p:blipFill>
        <p:spPr>
          <a:xfrm>
            <a:off x="502920" y="256032"/>
            <a:ext cx="1143000" cy="1143000"/>
          </a:xfrm>
          <a:prstGeom prst="rect">
            <a:avLst/>
          </a:prstGeom>
        </p:spPr>
      </p:pic>
      <p:sp>
        <p:nvSpPr>
          <p:cNvPr id="4" name="TextBox 3"/>
          <p:cNvSpPr txBox="1"/>
          <p:nvPr/>
        </p:nvSpPr>
        <p:spPr>
          <a:xfrm>
            <a:off x="594360" y="932688"/>
            <a:ext cx="10881360" cy="502920"/>
          </a:xfrm>
          <a:prstGeom prst="rect">
            <a:avLst/>
          </a:prstGeom>
          <a:noFill/>
        </p:spPr>
        <p:txBody>
          <a:bodyPr wrap="square">
            <a:spAutoFit/>
          </a:bodyPr>
          <a:lstStyle/>
          <a:p>
            <a:pPr algn="l"/>
            <a:r>
              <a:rPr sz="2700" b="1" dirty="0">
                <a:solidFill>
                  <a:srgbClr val="0A1930"/>
                </a:solidFill>
                <a:latin typeface="Aptos"/>
              </a:rPr>
              <a:t>What Success Looks Like</a:t>
            </a:r>
          </a:p>
        </p:txBody>
      </p:sp>
      <p:sp>
        <p:nvSpPr>
          <p:cNvPr id="5" name="TextBox 4"/>
          <p:cNvSpPr txBox="1"/>
          <p:nvPr/>
        </p:nvSpPr>
        <p:spPr>
          <a:xfrm>
            <a:off x="612648" y="1453896"/>
            <a:ext cx="10515600" cy="347472"/>
          </a:xfrm>
          <a:prstGeom prst="rect">
            <a:avLst/>
          </a:prstGeom>
          <a:noFill/>
        </p:spPr>
        <p:txBody>
          <a:bodyPr wrap="square">
            <a:spAutoFit/>
          </a:bodyPr>
          <a:lstStyle/>
          <a:p>
            <a:pPr algn="l"/>
            <a:r>
              <a:rPr sz="1100" b="0" dirty="0">
                <a:solidFill>
                  <a:srgbClr val="5B6C82"/>
                </a:solidFill>
                <a:latin typeface="Aptos"/>
              </a:rPr>
              <a:t>Measure the business by customer value, economics, efficiency and scalability</a:t>
            </a:r>
          </a:p>
        </p:txBody>
      </p:sp>
      <p:sp>
        <p:nvSpPr>
          <p:cNvPr id="6" name="TextBox 5"/>
          <p:cNvSpPr txBox="1"/>
          <p:nvPr/>
        </p:nvSpPr>
        <p:spPr>
          <a:xfrm>
            <a:off x="594360" y="6510528"/>
            <a:ext cx="4572000" cy="164592"/>
          </a:xfrm>
          <a:prstGeom prst="rect">
            <a:avLst/>
          </a:prstGeom>
          <a:noFill/>
        </p:spPr>
        <p:txBody>
          <a:bodyPr wrap="square">
            <a:spAutoFit/>
          </a:bodyPr>
          <a:lstStyle/>
          <a:p>
            <a:pPr algn="l"/>
            <a:r>
              <a:rPr sz="700" b="1" dirty="0">
                <a:solidFill>
                  <a:srgbClr val="5B6C82"/>
                </a:solidFill>
                <a:latin typeface="Aptos"/>
              </a:rPr>
              <a:t>ZORVENTE TECHNOLOGY GROUP LLC</a:t>
            </a:r>
          </a:p>
        </p:txBody>
      </p:sp>
      <p:sp>
        <p:nvSpPr>
          <p:cNvPr id="7" name="TextBox 6"/>
          <p:cNvSpPr txBox="1"/>
          <p:nvPr/>
        </p:nvSpPr>
        <p:spPr>
          <a:xfrm>
            <a:off x="11064240" y="6510528"/>
            <a:ext cx="411480" cy="164592"/>
          </a:xfrm>
          <a:prstGeom prst="rect">
            <a:avLst/>
          </a:prstGeom>
          <a:noFill/>
        </p:spPr>
        <p:txBody>
          <a:bodyPr wrap="square">
            <a:spAutoFit/>
          </a:bodyPr>
          <a:lstStyle/>
          <a:p>
            <a:pPr algn="r"/>
            <a:r>
              <a:rPr sz="700" b="0" dirty="0">
                <a:solidFill>
                  <a:srgbClr val="5B6C82"/>
                </a:solidFill>
                <a:latin typeface="Aptos"/>
              </a:rPr>
              <a:t>38</a:t>
            </a:r>
          </a:p>
        </p:txBody>
      </p:sp>
      <p:sp>
        <p:nvSpPr>
          <p:cNvPr id="8" name="Rounded Rectangle 7"/>
          <p:cNvSpPr/>
          <p:nvPr/>
        </p:nvSpPr>
        <p:spPr>
          <a:xfrm>
            <a:off x="594360" y="1691640"/>
            <a:ext cx="2514600" cy="160020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9" name="TextBox 8"/>
          <p:cNvSpPr txBox="1"/>
          <p:nvPr/>
        </p:nvSpPr>
        <p:spPr>
          <a:xfrm>
            <a:off x="795528" y="1856232"/>
            <a:ext cx="2112264" cy="320040"/>
          </a:xfrm>
          <a:prstGeom prst="rect">
            <a:avLst/>
          </a:prstGeom>
          <a:noFill/>
        </p:spPr>
        <p:txBody>
          <a:bodyPr wrap="square">
            <a:spAutoFit/>
          </a:bodyPr>
          <a:lstStyle/>
          <a:p>
            <a:pPr algn="l"/>
            <a:r>
              <a:rPr sz="1400" b="1" dirty="0">
                <a:solidFill>
                  <a:srgbClr val="185CBE"/>
                </a:solidFill>
                <a:latin typeface="Aptos"/>
              </a:rPr>
              <a:t>Customers</a:t>
            </a:r>
          </a:p>
        </p:txBody>
      </p:sp>
      <p:sp>
        <p:nvSpPr>
          <p:cNvPr id="10" name="TextBox 9"/>
          <p:cNvSpPr txBox="1"/>
          <p:nvPr/>
        </p:nvSpPr>
        <p:spPr>
          <a:xfrm>
            <a:off x="795528" y="2258568"/>
            <a:ext cx="2112264" cy="886968"/>
          </a:xfrm>
          <a:prstGeom prst="rect">
            <a:avLst/>
          </a:prstGeom>
          <a:noFill/>
        </p:spPr>
        <p:txBody>
          <a:bodyPr wrap="square">
            <a:spAutoFit/>
          </a:bodyPr>
          <a:lstStyle/>
          <a:p>
            <a:pPr algn="l"/>
            <a:r>
              <a:rPr sz="1050" b="0" dirty="0">
                <a:solidFill>
                  <a:srgbClr val="1C2839"/>
                </a:solidFill>
                <a:latin typeface="Aptos"/>
              </a:rPr>
              <a:t>How many organizations trust Zorvente?</a:t>
            </a:r>
          </a:p>
        </p:txBody>
      </p:sp>
      <p:sp>
        <p:nvSpPr>
          <p:cNvPr id="11" name="Rounded Rectangle 10"/>
          <p:cNvSpPr/>
          <p:nvPr/>
        </p:nvSpPr>
        <p:spPr>
          <a:xfrm>
            <a:off x="3383279" y="1691640"/>
            <a:ext cx="2514600" cy="160020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2" name="TextBox 11"/>
          <p:cNvSpPr txBox="1"/>
          <p:nvPr/>
        </p:nvSpPr>
        <p:spPr>
          <a:xfrm>
            <a:off x="3584448" y="1856232"/>
            <a:ext cx="2112264" cy="320040"/>
          </a:xfrm>
          <a:prstGeom prst="rect">
            <a:avLst/>
          </a:prstGeom>
          <a:noFill/>
        </p:spPr>
        <p:txBody>
          <a:bodyPr wrap="square">
            <a:spAutoFit/>
          </a:bodyPr>
          <a:lstStyle/>
          <a:p>
            <a:pPr algn="l"/>
            <a:r>
              <a:rPr sz="1400" b="1" dirty="0">
                <a:solidFill>
                  <a:srgbClr val="185CBE"/>
                </a:solidFill>
                <a:latin typeface="Aptos"/>
              </a:rPr>
              <a:t>Revenue</a:t>
            </a:r>
          </a:p>
        </p:txBody>
      </p:sp>
      <p:sp>
        <p:nvSpPr>
          <p:cNvPr id="13" name="TextBox 12"/>
          <p:cNvSpPr txBox="1"/>
          <p:nvPr/>
        </p:nvSpPr>
        <p:spPr>
          <a:xfrm>
            <a:off x="3584448" y="2258568"/>
            <a:ext cx="2112264" cy="886968"/>
          </a:xfrm>
          <a:prstGeom prst="rect">
            <a:avLst/>
          </a:prstGeom>
          <a:noFill/>
        </p:spPr>
        <p:txBody>
          <a:bodyPr wrap="square">
            <a:spAutoFit/>
          </a:bodyPr>
          <a:lstStyle/>
          <a:p>
            <a:pPr algn="l"/>
            <a:r>
              <a:rPr sz="1050" b="0" dirty="0">
                <a:solidFill>
                  <a:srgbClr val="1C2839"/>
                </a:solidFill>
                <a:latin typeface="Aptos"/>
              </a:rPr>
              <a:t>Recurring and project revenue generated</a:t>
            </a:r>
          </a:p>
        </p:txBody>
      </p:sp>
      <p:sp>
        <p:nvSpPr>
          <p:cNvPr id="14" name="Rounded Rectangle 13"/>
          <p:cNvSpPr/>
          <p:nvPr/>
        </p:nvSpPr>
        <p:spPr>
          <a:xfrm>
            <a:off x="6172200" y="1691640"/>
            <a:ext cx="2514600" cy="160020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5" name="TextBox 14"/>
          <p:cNvSpPr txBox="1"/>
          <p:nvPr/>
        </p:nvSpPr>
        <p:spPr>
          <a:xfrm>
            <a:off x="6373368" y="1856232"/>
            <a:ext cx="2112264" cy="320040"/>
          </a:xfrm>
          <a:prstGeom prst="rect">
            <a:avLst/>
          </a:prstGeom>
          <a:noFill/>
        </p:spPr>
        <p:txBody>
          <a:bodyPr wrap="square">
            <a:spAutoFit/>
          </a:bodyPr>
          <a:lstStyle/>
          <a:p>
            <a:pPr algn="l"/>
            <a:r>
              <a:rPr sz="1400" b="1" dirty="0">
                <a:solidFill>
                  <a:srgbClr val="185CBE"/>
                </a:solidFill>
                <a:latin typeface="Aptos"/>
              </a:rPr>
              <a:t>Retention</a:t>
            </a:r>
          </a:p>
        </p:txBody>
      </p:sp>
      <p:sp>
        <p:nvSpPr>
          <p:cNvPr id="16" name="TextBox 15"/>
          <p:cNvSpPr txBox="1"/>
          <p:nvPr/>
        </p:nvSpPr>
        <p:spPr>
          <a:xfrm>
            <a:off x="6373368" y="2258568"/>
            <a:ext cx="2112264" cy="886968"/>
          </a:xfrm>
          <a:prstGeom prst="rect">
            <a:avLst/>
          </a:prstGeom>
          <a:noFill/>
        </p:spPr>
        <p:txBody>
          <a:bodyPr wrap="square">
            <a:spAutoFit/>
          </a:bodyPr>
          <a:lstStyle/>
          <a:p>
            <a:pPr algn="l"/>
            <a:r>
              <a:rPr sz="1050" b="0" dirty="0">
                <a:solidFill>
                  <a:srgbClr val="1C2839"/>
                </a:solidFill>
                <a:latin typeface="Aptos"/>
              </a:rPr>
              <a:t>Do customers remain with Zorvente?</a:t>
            </a:r>
          </a:p>
        </p:txBody>
      </p:sp>
      <p:sp>
        <p:nvSpPr>
          <p:cNvPr id="17" name="Rounded Rectangle 16"/>
          <p:cNvSpPr/>
          <p:nvPr/>
        </p:nvSpPr>
        <p:spPr>
          <a:xfrm>
            <a:off x="8961119" y="1691640"/>
            <a:ext cx="2514600" cy="160020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8" name="TextBox 17"/>
          <p:cNvSpPr txBox="1"/>
          <p:nvPr/>
        </p:nvSpPr>
        <p:spPr>
          <a:xfrm>
            <a:off x="9162288" y="1856232"/>
            <a:ext cx="2112264" cy="320040"/>
          </a:xfrm>
          <a:prstGeom prst="rect">
            <a:avLst/>
          </a:prstGeom>
          <a:noFill/>
        </p:spPr>
        <p:txBody>
          <a:bodyPr wrap="square">
            <a:spAutoFit/>
          </a:bodyPr>
          <a:lstStyle/>
          <a:p>
            <a:pPr algn="l"/>
            <a:r>
              <a:rPr sz="1400" b="1" dirty="0">
                <a:solidFill>
                  <a:srgbClr val="185CBE"/>
                </a:solidFill>
                <a:latin typeface="Aptos"/>
              </a:rPr>
              <a:t>Efficiency</a:t>
            </a:r>
          </a:p>
        </p:txBody>
      </p:sp>
      <p:sp>
        <p:nvSpPr>
          <p:cNvPr id="19" name="TextBox 18"/>
          <p:cNvSpPr txBox="1"/>
          <p:nvPr/>
        </p:nvSpPr>
        <p:spPr>
          <a:xfrm>
            <a:off x="9162288" y="2258568"/>
            <a:ext cx="2112264" cy="886968"/>
          </a:xfrm>
          <a:prstGeom prst="rect">
            <a:avLst/>
          </a:prstGeom>
          <a:noFill/>
        </p:spPr>
        <p:txBody>
          <a:bodyPr wrap="square">
            <a:spAutoFit/>
          </a:bodyPr>
          <a:lstStyle/>
          <a:p>
            <a:pPr algn="l"/>
            <a:r>
              <a:rPr sz="1050" b="0" dirty="0">
                <a:solidFill>
                  <a:srgbClr val="1C2839"/>
                </a:solidFill>
                <a:latin typeface="Aptos"/>
              </a:rPr>
              <a:t>How efficiently can services be delivered?</a:t>
            </a:r>
          </a:p>
        </p:txBody>
      </p:sp>
      <p:sp>
        <p:nvSpPr>
          <p:cNvPr id="20" name="Rounded Rectangle 19"/>
          <p:cNvSpPr/>
          <p:nvPr/>
        </p:nvSpPr>
        <p:spPr>
          <a:xfrm>
            <a:off x="594360" y="3657600"/>
            <a:ext cx="2514600" cy="160020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21" name="TextBox 20"/>
          <p:cNvSpPr txBox="1"/>
          <p:nvPr/>
        </p:nvSpPr>
        <p:spPr>
          <a:xfrm>
            <a:off x="795528" y="3822191"/>
            <a:ext cx="2112264" cy="320040"/>
          </a:xfrm>
          <a:prstGeom prst="rect">
            <a:avLst/>
          </a:prstGeom>
          <a:noFill/>
        </p:spPr>
        <p:txBody>
          <a:bodyPr wrap="square">
            <a:spAutoFit/>
          </a:bodyPr>
          <a:lstStyle/>
          <a:p>
            <a:pPr algn="l"/>
            <a:r>
              <a:rPr sz="1400" b="1" dirty="0">
                <a:solidFill>
                  <a:srgbClr val="185CBE"/>
                </a:solidFill>
                <a:latin typeface="Aptos"/>
              </a:rPr>
              <a:t>Technology</a:t>
            </a:r>
          </a:p>
        </p:txBody>
      </p:sp>
      <p:sp>
        <p:nvSpPr>
          <p:cNvPr id="22" name="TextBox 21"/>
          <p:cNvSpPr txBox="1"/>
          <p:nvPr/>
        </p:nvSpPr>
        <p:spPr>
          <a:xfrm>
            <a:off x="795528" y="4224528"/>
            <a:ext cx="2112264" cy="886968"/>
          </a:xfrm>
          <a:prstGeom prst="rect">
            <a:avLst/>
          </a:prstGeom>
          <a:noFill/>
        </p:spPr>
        <p:txBody>
          <a:bodyPr wrap="square">
            <a:spAutoFit/>
          </a:bodyPr>
          <a:lstStyle/>
          <a:p>
            <a:pPr algn="l"/>
            <a:r>
              <a:rPr sz="1050" b="0" dirty="0">
                <a:solidFill>
                  <a:srgbClr val="1C2839"/>
                </a:solidFill>
                <a:latin typeface="Aptos"/>
              </a:rPr>
              <a:t>How much of the business can be automated?</a:t>
            </a:r>
          </a:p>
        </p:txBody>
      </p:sp>
      <p:sp>
        <p:nvSpPr>
          <p:cNvPr id="23" name="Rounded Rectangle 22"/>
          <p:cNvSpPr/>
          <p:nvPr/>
        </p:nvSpPr>
        <p:spPr>
          <a:xfrm>
            <a:off x="3383279" y="3657600"/>
            <a:ext cx="2514600" cy="160020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24" name="TextBox 23"/>
          <p:cNvSpPr txBox="1"/>
          <p:nvPr/>
        </p:nvSpPr>
        <p:spPr>
          <a:xfrm>
            <a:off x="3584448" y="3822191"/>
            <a:ext cx="2112264" cy="320040"/>
          </a:xfrm>
          <a:prstGeom prst="rect">
            <a:avLst/>
          </a:prstGeom>
          <a:noFill/>
        </p:spPr>
        <p:txBody>
          <a:bodyPr wrap="square">
            <a:spAutoFit/>
          </a:bodyPr>
          <a:lstStyle/>
          <a:p>
            <a:pPr algn="l"/>
            <a:r>
              <a:rPr sz="1400" b="1" dirty="0">
                <a:solidFill>
                  <a:srgbClr val="185CBE"/>
                </a:solidFill>
                <a:latin typeface="Aptos"/>
              </a:rPr>
              <a:t>Team</a:t>
            </a:r>
          </a:p>
        </p:txBody>
      </p:sp>
      <p:sp>
        <p:nvSpPr>
          <p:cNvPr id="25" name="TextBox 24"/>
          <p:cNvSpPr txBox="1"/>
          <p:nvPr/>
        </p:nvSpPr>
        <p:spPr>
          <a:xfrm>
            <a:off x="3584448" y="4224528"/>
            <a:ext cx="2112264" cy="886968"/>
          </a:xfrm>
          <a:prstGeom prst="rect">
            <a:avLst/>
          </a:prstGeom>
          <a:noFill/>
        </p:spPr>
        <p:txBody>
          <a:bodyPr wrap="square">
            <a:spAutoFit/>
          </a:bodyPr>
          <a:lstStyle/>
          <a:p>
            <a:pPr algn="l"/>
            <a:r>
              <a:rPr sz="1050" b="0" dirty="0">
                <a:solidFill>
                  <a:srgbClr val="1C2839"/>
                </a:solidFill>
                <a:latin typeface="Aptos"/>
              </a:rPr>
              <a:t>Can Zorvente attract and retain technical talent?</a:t>
            </a:r>
          </a:p>
        </p:txBody>
      </p:sp>
      <p:sp>
        <p:nvSpPr>
          <p:cNvPr id="26" name="Rounded Rectangle 25"/>
          <p:cNvSpPr/>
          <p:nvPr/>
        </p:nvSpPr>
        <p:spPr>
          <a:xfrm>
            <a:off x="6172200" y="3657600"/>
            <a:ext cx="2514600" cy="160020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27" name="TextBox 26"/>
          <p:cNvSpPr txBox="1"/>
          <p:nvPr/>
        </p:nvSpPr>
        <p:spPr>
          <a:xfrm>
            <a:off x="6373368" y="3822191"/>
            <a:ext cx="2112264" cy="320040"/>
          </a:xfrm>
          <a:prstGeom prst="rect">
            <a:avLst/>
          </a:prstGeom>
          <a:noFill/>
        </p:spPr>
        <p:txBody>
          <a:bodyPr wrap="square">
            <a:spAutoFit/>
          </a:bodyPr>
          <a:lstStyle/>
          <a:p>
            <a:pPr algn="l"/>
            <a:r>
              <a:rPr sz="1400" b="1" dirty="0">
                <a:solidFill>
                  <a:srgbClr val="185CBE"/>
                </a:solidFill>
                <a:latin typeface="Aptos"/>
              </a:rPr>
              <a:t>Expansion</a:t>
            </a:r>
          </a:p>
        </p:txBody>
      </p:sp>
      <p:sp>
        <p:nvSpPr>
          <p:cNvPr id="28" name="TextBox 27"/>
          <p:cNvSpPr txBox="1"/>
          <p:nvPr/>
        </p:nvSpPr>
        <p:spPr>
          <a:xfrm>
            <a:off x="6373368" y="4224528"/>
            <a:ext cx="2112264" cy="886968"/>
          </a:xfrm>
          <a:prstGeom prst="rect">
            <a:avLst/>
          </a:prstGeom>
          <a:noFill/>
        </p:spPr>
        <p:txBody>
          <a:bodyPr wrap="square">
            <a:spAutoFit/>
          </a:bodyPr>
          <a:lstStyle/>
          <a:p>
            <a:pPr algn="l"/>
            <a:r>
              <a:rPr sz="1050" b="0" dirty="0">
                <a:solidFill>
                  <a:srgbClr val="1C2839"/>
                </a:solidFill>
                <a:latin typeface="Aptos"/>
              </a:rPr>
              <a:t>Can the model be replicated outside Charlotte?</a:t>
            </a:r>
          </a:p>
        </p:txBody>
      </p:sp>
      <p:sp>
        <p:nvSpPr>
          <p:cNvPr id="29" name="Rounded Rectangle 28"/>
          <p:cNvSpPr/>
          <p:nvPr/>
        </p:nvSpPr>
        <p:spPr>
          <a:xfrm>
            <a:off x="8961119" y="3657600"/>
            <a:ext cx="2514600" cy="160020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30" name="TextBox 29"/>
          <p:cNvSpPr txBox="1"/>
          <p:nvPr/>
        </p:nvSpPr>
        <p:spPr>
          <a:xfrm>
            <a:off x="9162288" y="3822191"/>
            <a:ext cx="2112264" cy="320040"/>
          </a:xfrm>
          <a:prstGeom prst="rect">
            <a:avLst/>
          </a:prstGeom>
          <a:noFill/>
        </p:spPr>
        <p:txBody>
          <a:bodyPr wrap="square">
            <a:spAutoFit/>
          </a:bodyPr>
          <a:lstStyle/>
          <a:p>
            <a:pPr algn="l"/>
            <a:r>
              <a:rPr sz="1400" b="1" dirty="0">
                <a:solidFill>
                  <a:srgbClr val="185CBE"/>
                </a:solidFill>
                <a:latin typeface="Aptos"/>
              </a:rPr>
              <a:t>Products</a:t>
            </a:r>
          </a:p>
        </p:txBody>
      </p:sp>
      <p:sp>
        <p:nvSpPr>
          <p:cNvPr id="31" name="TextBox 30"/>
          <p:cNvSpPr txBox="1"/>
          <p:nvPr/>
        </p:nvSpPr>
        <p:spPr>
          <a:xfrm>
            <a:off x="9162288" y="4224528"/>
            <a:ext cx="2112264" cy="886968"/>
          </a:xfrm>
          <a:prstGeom prst="rect">
            <a:avLst/>
          </a:prstGeom>
          <a:noFill/>
        </p:spPr>
        <p:txBody>
          <a:bodyPr wrap="square">
            <a:spAutoFit/>
          </a:bodyPr>
          <a:lstStyle/>
          <a:p>
            <a:pPr algn="l"/>
            <a:r>
              <a:rPr sz="1050" b="0" dirty="0">
                <a:solidFill>
                  <a:srgbClr val="1C2839"/>
                </a:solidFill>
                <a:latin typeface="Aptos"/>
              </a:rPr>
              <a:t>Can services become scalable technology products?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pic>
        <p:nvPicPr>
          <p:cNvPr id="3" name="Picture 2" descr="Zovente_logo_150x150(1).png"/>
          <p:cNvPicPr>
            <a:picLocks noChangeAspect="1"/>
          </p:cNvPicPr>
          <p:nvPr/>
        </p:nvPicPr>
        <p:blipFill>
          <a:blip r:embed="rId2"/>
          <a:stretch>
            <a:fillRect/>
          </a:stretch>
        </p:blipFill>
        <p:spPr>
          <a:xfrm>
            <a:off x="502920" y="256032"/>
            <a:ext cx="1143000" cy="1143000"/>
          </a:xfrm>
          <a:prstGeom prst="rect">
            <a:avLst/>
          </a:prstGeom>
        </p:spPr>
      </p:pic>
      <p:sp>
        <p:nvSpPr>
          <p:cNvPr id="4" name="TextBox 3"/>
          <p:cNvSpPr txBox="1"/>
          <p:nvPr/>
        </p:nvSpPr>
        <p:spPr>
          <a:xfrm>
            <a:off x="594360" y="932688"/>
            <a:ext cx="10881360" cy="502920"/>
          </a:xfrm>
          <a:prstGeom prst="rect">
            <a:avLst/>
          </a:prstGeom>
          <a:noFill/>
        </p:spPr>
        <p:txBody>
          <a:bodyPr wrap="square">
            <a:spAutoFit/>
          </a:bodyPr>
          <a:lstStyle/>
          <a:p>
            <a:pPr algn="l"/>
            <a:r>
              <a:rPr sz="2700" b="1" dirty="0">
                <a:solidFill>
                  <a:srgbClr val="0A1930"/>
                </a:solidFill>
                <a:latin typeface="Aptos"/>
              </a:rPr>
              <a:t>The Ask</a:t>
            </a:r>
          </a:p>
        </p:txBody>
      </p:sp>
      <p:sp>
        <p:nvSpPr>
          <p:cNvPr id="5" name="TextBox 4"/>
          <p:cNvSpPr txBox="1"/>
          <p:nvPr/>
        </p:nvSpPr>
        <p:spPr>
          <a:xfrm>
            <a:off x="612648" y="1453896"/>
            <a:ext cx="10515600" cy="347472"/>
          </a:xfrm>
          <a:prstGeom prst="rect">
            <a:avLst/>
          </a:prstGeom>
          <a:noFill/>
        </p:spPr>
        <p:txBody>
          <a:bodyPr wrap="square">
            <a:spAutoFit/>
          </a:bodyPr>
          <a:lstStyle/>
          <a:p>
            <a:pPr algn="l"/>
            <a:r>
              <a:rPr sz="1100" b="0" dirty="0">
                <a:solidFill>
                  <a:srgbClr val="5B6C82"/>
                </a:solidFill>
                <a:latin typeface="Aptos"/>
              </a:rPr>
              <a:t>Strategic capital and partners to build Zorvente</a:t>
            </a:r>
          </a:p>
        </p:txBody>
      </p:sp>
      <p:sp>
        <p:nvSpPr>
          <p:cNvPr id="6" name="TextBox 5"/>
          <p:cNvSpPr txBox="1"/>
          <p:nvPr/>
        </p:nvSpPr>
        <p:spPr>
          <a:xfrm>
            <a:off x="594360" y="6510528"/>
            <a:ext cx="4572000" cy="164592"/>
          </a:xfrm>
          <a:prstGeom prst="rect">
            <a:avLst/>
          </a:prstGeom>
          <a:noFill/>
        </p:spPr>
        <p:txBody>
          <a:bodyPr wrap="square">
            <a:spAutoFit/>
          </a:bodyPr>
          <a:lstStyle/>
          <a:p>
            <a:pPr algn="l"/>
            <a:r>
              <a:rPr sz="700" b="1" dirty="0">
                <a:solidFill>
                  <a:srgbClr val="5B6C82"/>
                </a:solidFill>
                <a:latin typeface="Aptos"/>
              </a:rPr>
              <a:t>ZORVENTE TECHNOLOGY GROUP LLC</a:t>
            </a:r>
          </a:p>
        </p:txBody>
      </p:sp>
      <p:sp>
        <p:nvSpPr>
          <p:cNvPr id="7" name="TextBox 6"/>
          <p:cNvSpPr txBox="1"/>
          <p:nvPr/>
        </p:nvSpPr>
        <p:spPr>
          <a:xfrm>
            <a:off x="11064240" y="6510528"/>
            <a:ext cx="411480" cy="164592"/>
          </a:xfrm>
          <a:prstGeom prst="rect">
            <a:avLst/>
          </a:prstGeom>
          <a:noFill/>
        </p:spPr>
        <p:txBody>
          <a:bodyPr wrap="square">
            <a:spAutoFit/>
          </a:bodyPr>
          <a:lstStyle/>
          <a:p>
            <a:pPr algn="r"/>
            <a:r>
              <a:rPr sz="700" b="0" dirty="0">
                <a:solidFill>
                  <a:srgbClr val="5B6C82"/>
                </a:solidFill>
                <a:latin typeface="Aptos"/>
              </a:rPr>
              <a:t>39</a:t>
            </a:r>
          </a:p>
        </p:txBody>
      </p:sp>
      <p:sp>
        <p:nvSpPr>
          <p:cNvPr id="8" name="Rounded Rectangle 7"/>
          <p:cNvSpPr/>
          <p:nvPr/>
        </p:nvSpPr>
        <p:spPr>
          <a:xfrm>
            <a:off x="594360" y="1737360"/>
            <a:ext cx="5257800" cy="182880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9" name="TextBox 8"/>
          <p:cNvSpPr txBox="1"/>
          <p:nvPr/>
        </p:nvSpPr>
        <p:spPr>
          <a:xfrm>
            <a:off x="795528" y="1901952"/>
            <a:ext cx="4855464" cy="320040"/>
          </a:xfrm>
          <a:prstGeom prst="rect">
            <a:avLst/>
          </a:prstGeom>
          <a:noFill/>
        </p:spPr>
        <p:txBody>
          <a:bodyPr wrap="square">
            <a:spAutoFit/>
          </a:bodyPr>
          <a:lstStyle/>
          <a:p>
            <a:pPr algn="l"/>
            <a:r>
              <a:rPr sz="1400" b="1" dirty="0">
                <a:solidFill>
                  <a:srgbClr val="185CBE"/>
                </a:solidFill>
                <a:latin typeface="Aptos"/>
              </a:rPr>
              <a:t>CAPITAL</a:t>
            </a:r>
          </a:p>
        </p:txBody>
      </p:sp>
      <p:sp>
        <p:nvSpPr>
          <p:cNvPr id="10" name="TextBox 9"/>
          <p:cNvSpPr txBox="1"/>
          <p:nvPr/>
        </p:nvSpPr>
        <p:spPr>
          <a:xfrm>
            <a:off x="795528" y="2304288"/>
            <a:ext cx="4855464" cy="1115568"/>
          </a:xfrm>
          <a:prstGeom prst="rect">
            <a:avLst/>
          </a:prstGeom>
          <a:noFill/>
        </p:spPr>
        <p:txBody>
          <a:bodyPr wrap="square">
            <a:spAutoFit/>
          </a:bodyPr>
          <a:lstStyle/>
          <a:p>
            <a:pPr algn="l"/>
            <a:r>
              <a:rPr sz="1050" b="0" dirty="0">
                <a:solidFill>
                  <a:srgbClr val="1C2839"/>
                </a:solidFill>
                <a:latin typeface="Aptos"/>
              </a:rPr>
              <a:t>Build the team, technology, sales operation and infrastructure.</a:t>
            </a:r>
          </a:p>
        </p:txBody>
      </p:sp>
      <p:sp>
        <p:nvSpPr>
          <p:cNvPr id="11" name="Rounded Rectangle 10"/>
          <p:cNvSpPr/>
          <p:nvPr/>
        </p:nvSpPr>
        <p:spPr>
          <a:xfrm>
            <a:off x="6217920" y="1737360"/>
            <a:ext cx="5257800" cy="182880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2" name="TextBox 11"/>
          <p:cNvSpPr txBox="1"/>
          <p:nvPr/>
        </p:nvSpPr>
        <p:spPr>
          <a:xfrm>
            <a:off x="6419088" y="1901952"/>
            <a:ext cx="4855464" cy="320040"/>
          </a:xfrm>
          <a:prstGeom prst="rect">
            <a:avLst/>
          </a:prstGeom>
          <a:noFill/>
        </p:spPr>
        <p:txBody>
          <a:bodyPr wrap="square">
            <a:spAutoFit/>
          </a:bodyPr>
          <a:lstStyle/>
          <a:p>
            <a:pPr algn="l"/>
            <a:r>
              <a:rPr sz="1400" b="1" dirty="0">
                <a:solidFill>
                  <a:srgbClr val="185CBE"/>
                </a:solidFill>
                <a:latin typeface="Aptos"/>
              </a:rPr>
              <a:t>STRATEGIC PARTNERS</a:t>
            </a:r>
          </a:p>
        </p:txBody>
      </p:sp>
      <p:sp>
        <p:nvSpPr>
          <p:cNvPr id="13" name="TextBox 12"/>
          <p:cNvSpPr txBox="1"/>
          <p:nvPr/>
        </p:nvSpPr>
        <p:spPr>
          <a:xfrm>
            <a:off x="6419088" y="2304288"/>
            <a:ext cx="4855464" cy="1115568"/>
          </a:xfrm>
          <a:prstGeom prst="rect">
            <a:avLst/>
          </a:prstGeom>
          <a:noFill/>
        </p:spPr>
        <p:txBody>
          <a:bodyPr wrap="square">
            <a:spAutoFit/>
          </a:bodyPr>
          <a:lstStyle/>
          <a:p>
            <a:pPr algn="l"/>
            <a:r>
              <a:rPr sz="1050" b="0" dirty="0">
                <a:solidFill>
                  <a:srgbClr val="1C2839"/>
                </a:solidFill>
                <a:latin typeface="Aptos"/>
              </a:rPr>
              <a:t>Accelerate customer acquisition, technology capabilities and market access.</a:t>
            </a:r>
          </a:p>
        </p:txBody>
      </p:sp>
      <p:sp>
        <p:nvSpPr>
          <p:cNvPr id="14" name="Rounded Rectangle 13"/>
          <p:cNvSpPr/>
          <p:nvPr/>
        </p:nvSpPr>
        <p:spPr>
          <a:xfrm>
            <a:off x="594360" y="3886200"/>
            <a:ext cx="5257800" cy="182880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5" name="TextBox 14"/>
          <p:cNvSpPr txBox="1"/>
          <p:nvPr/>
        </p:nvSpPr>
        <p:spPr>
          <a:xfrm>
            <a:off x="795528" y="4050791"/>
            <a:ext cx="4855464" cy="320040"/>
          </a:xfrm>
          <a:prstGeom prst="rect">
            <a:avLst/>
          </a:prstGeom>
          <a:noFill/>
        </p:spPr>
        <p:txBody>
          <a:bodyPr wrap="square">
            <a:spAutoFit/>
          </a:bodyPr>
          <a:lstStyle/>
          <a:p>
            <a:pPr algn="l"/>
            <a:r>
              <a:rPr sz="1400" b="1" dirty="0">
                <a:solidFill>
                  <a:srgbClr val="185CBE"/>
                </a:solidFill>
                <a:latin typeface="Aptos"/>
              </a:rPr>
              <a:t>TECHNICAL LEADERSHIP</a:t>
            </a:r>
          </a:p>
        </p:txBody>
      </p:sp>
      <p:sp>
        <p:nvSpPr>
          <p:cNvPr id="16" name="TextBox 15"/>
          <p:cNvSpPr txBox="1"/>
          <p:nvPr/>
        </p:nvSpPr>
        <p:spPr>
          <a:xfrm>
            <a:off x="795528" y="4453128"/>
            <a:ext cx="4855464" cy="1115568"/>
          </a:xfrm>
          <a:prstGeom prst="rect">
            <a:avLst/>
          </a:prstGeom>
          <a:noFill/>
        </p:spPr>
        <p:txBody>
          <a:bodyPr wrap="square">
            <a:spAutoFit/>
          </a:bodyPr>
          <a:lstStyle/>
          <a:p>
            <a:pPr algn="l"/>
            <a:r>
              <a:rPr sz="1050" b="0" dirty="0">
                <a:solidFill>
                  <a:srgbClr val="1C2839"/>
                </a:solidFill>
                <a:latin typeface="Aptos"/>
              </a:rPr>
              <a:t>Strengthen engineering, IT, cybersecurity, cloud and AI capabilities.</a:t>
            </a:r>
          </a:p>
        </p:txBody>
      </p:sp>
      <p:sp>
        <p:nvSpPr>
          <p:cNvPr id="17" name="Rounded Rectangle 16"/>
          <p:cNvSpPr/>
          <p:nvPr/>
        </p:nvSpPr>
        <p:spPr>
          <a:xfrm>
            <a:off x="6217920" y="3886200"/>
            <a:ext cx="5257800" cy="1828800"/>
          </a:xfrm>
          <a:prstGeom prst="roundRect">
            <a:avLst/>
          </a:prstGeom>
          <a:solidFill>
            <a:srgbClr val="F4F7FB"/>
          </a:solidFill>
          <a:ln>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8" name="TextBox 17"/>
          <p:cNvSpPr txBox="1"/>
          <p:nvPr/>
        </p:nvSpPr>
        <p:spPr>
          <a:xfrm>
            <a:off x="6419088" y="4050791"/>
            <a:ext cx="4855464" cy="320040"/>
          </a:xfrm>
          <a:prstGeom prst="rect">
            <a:avLst/>
          </a:prstGeom>
          <a:noFill/>
        </p:spPr>
        <p:txBody>
          <a:bodyPr wrap="square">
            <a:spAutoFit/>
          </a:bodyPr>
          <a:lstStyle/>
          <a:p>
            <a:pPr algn="l"/>
            <a:r>
              <a:rPr sz="1400" b="1" dirty="0">
                <a:solidFill>
                  <a:srgbClr val="185CBE"/>
                </a:solidFill>
                <a:latin typeface="Aptos"/>
              </a:rPr>
              <a:t>BUSINESS ADVISORS</a:t>
            </a:r>
          </a:p>
        </p:txBody>
      </p:sp>
      <p:sp>
        <p:nvSpPr>
          <p:cNvPr id="19" name="TextBox 18"/>
          <p:cNvSpPr txBox="1"/>
          <p:nvPr/>
        </p:nvSpPr>
        <p:spPr>
          <a:xfrm>
            <a:off x="6419088" y="4453128"/>
            <a:ext cx="4855464" cy="1115568"/>
          </a:xfrm>
          <a:prstGeom prst="rect">
            <a:avLst/>
          </a:prstGeom>
          <a:noFill/>
        </p:spPr>
        <p:txBody>
          <a:bodyPr wrap="square">
            <a:spAutoFit/>
          </a:bodyPr>
          <a:lstStyle/>
          <a:p>
            <a:pPr algn="l"/>
            <a:r>
              <a:rPr sz="1050" b="0" dirty="0">
                <a:solidFill>
                  <a:srgbClr val="1C2839"/>
                </a:solidFill>
                <a:latin typeface="Aptos"/>
              </a:rPr>
              <a:t>Strengthen finance, legal, operations and growth strategy.</a:t>
            </a:r>
          </a:p>
        </p:txBody>
      </p:sp>
      <p:sp>
        <p:nvSpPr>
          <p:cNvPr id="20" name="TextBox 19"/>
          <p:cNvSpPr txBox="1"/>
          <p:nvPr/>
        </p:nvSpPr>
        <p:spPr>
          <a:xfrm>
            <a:off x="914400" y="5715000"/>
            <a:ext cx="10332720" cy="411480"/>
          </a:xfrm>
          <a:prstGeom prst="rect">
            <a:avLst/>
          </a:prstGeom>
          <a:noFill/>
        </p:spPr>
        <p:txBody>
          <a:bodyPr wrap="square">
            <a:spAutoFit/>
          </a:bodyPr>
          <a:lstStyle/>
          <a:p>
            <a:pPr algn="ctr"/>
            <a:r>
              <a:rPr sz="1300" b="1" dirty="0">
                <a:solidFill>
                  <a:srgbClr val="185CBE"/>
                </a:solidFill>
                <a:latin typeface="Aptos"/>
              </a:rPr>
              <a:t>What we are building: A technology company designed to become the technology operating partner for growing businesses.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0A19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pic>
        <p:nvPicPr>
          <p:cNvPr id="3" name="Picture 2" descr="Zovente_logo_150x150(1).png"/>
          <p:cNvPicPr>
            <a:picLocks noChangeAspect="1"/>
          </p:cNvPicPr>
          <p:nvPr/>
        </p:nvPicPr>
        <p:blipFill>
          <a:blip r:embed="rId2"/>
          <a:stretch>
            <a:fillRect/>
          </a:stretch>
        </p:blipFill>
        <p:spPr>
          <a:xfrm>
            <a:off x="731520" y="594360"/>
            <a:ext cx="1645920" cy="1280160"/>
          </a:xfrm>
          <a:prstGeom prst="rect">
            <a:avLst/>
          </a:prstGeom>
        </p:spPr>
      </p:pic>
      <p:sp>
        <p:nvSpPr>
          <p:cNvPr id="4" name="TextBox 3"/>
          <p:cNvSpPr txBox="1"/>
          <p:nvPr/>
        </p:nvSpPr>
        <p:spPr>
          <a:xfrm>
            <a:off x="749808" y="1828800"/>
            <a:ext cx="9144000" cy="548640"/>
          </a:xfrm>
          <a:prstGeom prst="rect">
            <a:avLst/>
          </a:prstGeom>
          <a:noFill/>
        </p:spPr>
        <p:txBody>
          <a:bodyPr wrap="square">
            <a:spAutoFit/>
          </a:bodyPr>
          <a:lstStyle/>
          <a:p>
            <a:pPr algn="l"/>
            <a:r>
              <a:rPr sz="2800" b="1" dirty="0">
                <a:solidFill>
                  <a:srgbClr val="FFFFFF"/>
                </a:solidFill>
                <a:latin typeface="Aptos"/>
              </a:rPr>
              <a:t>ZORVENTE TECHNOLOGY GROUP</a:t>
            </a:r>
          </a:p>
        </p:txBody>
      </p:sp>
      <p:sp>
        <p:nvSpPr>
          <p:cNvPr id="5" name="TextBox 4"/>
          <p:cNvSpPr txBox="1"/>
          <p:nvPr/>
        </p:nvSpPr>
        <p:spPr>
          <a:xfrm>
            <a:off x="768096" y="2542032"/>
            <a:ext cx="9144000" cy="457200"/>
          </a:xfrm>
          <a:prstGeom prst="rect">
            <a:avLst/>
          </a:prstGeom>
          <a:noFill/>
        </p:spPr>
        <p:txBody>
          <a:bodyPr wrap="square">
            <a:spAutoFit/>
          </a:bodyPr>
          <a:lstStyle/>
          <a:p>
            <a:pPr algn="l"/>
            <a:r>
              <a:rPr sz="2000" b="1" dirty="0">
                <a:solidFill>
                  <a:srgbClr val="AACDFF"/>
                </a:solidFill>
                <a:latin typeface="Aptos"/>
              </a:rPr>
              <a:t>Intelligent Technology. Simplified Business.</a:t>
            </a:r>
          </a:p>
        </p:txBody>
      </p:sp>
      <p:sp>
        <p:nvSpPr>
          <p:cNvPr id="6" name="TextBox 5"/>
          <p:cNvSpPr txBox="1"/>
          <p:nvPr/>
        </p:nvSpPr>
        <p:spPr>
          <a:xfrm>
            <a:off x="768096" y="3246120"/>
            <a:ext cx="9875520" cy="365760"/>
          </a:xfrm>
          <a:prstGeom prst="rect">
            <a:avLst/>
          </a:prstGeom>
          <a:noFill/>
        </p:spPr>
        <p:txBody>
          <a:bodyPr wrap="square">
            <a:spAutoFit/>
          </a:bodyPr>
          <a:lstStyle/>
          <a:p>
            <a:pPr algn="l"/>
            <a:r>
              <a:rPr sz="1200" b="0" dirty="0">
                <a:solidFill>
                  <a:srgbClr val="FFFFFF"/>
                </a:solidFill>
                <a:latin typeface="Aptos"/>
              </a:rPr>
              <a:t>IT  •  AI  •  Automation  •  Cybersecurity  •  Cloud  •  Business Technology</a:t>
            </a:r>
          </a:p>
        </p:txBody>
      </p:sp>
      <p:sp>
        <p:nvSpPr>
          <p:cNvPr id="7" name="TextBox 6"/>
          <p:cNvSpPr txBox="1"/>
          <p:nvPr/>
        </p:nvSpPr>
        <p:spPr>
          <a:xfrm>
            <a:off x="768096" y="4160520"/>
            <a:ext cx="4572000" cy="731520"/>
          </a:xfrm>
          <a:prstGeom prst="rect">
            <a:avLst/>
          </a:prstGeom>
          <a:noFill/>
        </p:spPr>
        <p:txBody>
          <a:bodyPr wrap="square">
            <a:spAutoFit/>
          </a:bodyPr>
          <a:lstStyle/>
          <a:p>
            <a:pPr algn="l"/>
            <a:r>
              <a:rPr sz="1400" b="1" dirty="0">
                <a:solidFill>
                  <a:srgbClr val="FFFFFF"/>
                </a:solidFill>
                <a:latin typeface="Aptos"/>
              </a:rPr>
              <a:t>Derrick Fountain
Founder &amp; CEO</a:t>
            </a:r>
          </a:p>
        </p:txBody>
      </p:sp>
      <p:sp>
        <p:nvSpPr>
          <p:cNvPr id="8" name="TextBox 7"/>
          <p:cNvSpPr txBox="1"/>
          <p:nvPr/>
        </p:nvSpPr>
        <p:spPr>
          <a:xfrm>
            <a:off x="768096" y="4983480"/>
            <a:ext cx="5486400" cy="461665"/>
          </a:xfrm>
          <a:prstGeom prst="rect">
            <a:avLst/>
          </a:prstGeom>
          <a:noFill/>
        </p:spPr>
        <p:txBody>
          <a:bodyPr wrap="square">
            <a:spAutoFit/>
          </a:bodyPr>
          <a:lstStyle/>
          <a:p>
            <a:pPr algn="l"/>
            <a:r>
              <a:rPr sz="1200" b="0" dirty="0">
                <a:solidFill>
                  <a:srgbClr val="FFFFFF"/>
                </a:solidFill>
                <a:latin typeface="Aptos"/>
              </a:rPr>
              <a:t>Charlotte, North Carolina
</a:t>
            </a:r>
            <a:r>
              <a:rPr lang="en-US" sz="1200" b="0" dirty="0">
                <a:solidFill>
                  <a:srgbClr val="FFFFFF"/>
                </a:solidFill>
                <a:latin typeface="Aptos"/>
              </a:rPr>
              <a:t>www.</a:t>
            </a:r>
            <a:r>
              <a:rPr sz="1200" b="0" dirty="0">
                <a:solidFill>
                  <a:srgbClr val="FFFFFF"/>
                </a:solidFill>
                <a:latin typeface="Aptos"/>
              </a:rPr>
              <a:t>zorventetechnologygroup.com</a:t>
            </a:r>
          </a:p>
        </p:txBody>
      </p:sp>
      <p:sp>
        <p:nvSpPr>
          <p:cNvPr id="9" name="TextBox 8"/>
          <p:cNvSpPr txBox="1"/>
          <p:nvPr/>
        </p:nvSpPr>
        <p:spPr>
          <a:xfrm>
            <a:off x="768096" y="6080760"/>
            <a:ext cx="5486400" cy="228600"/>
          </a:xfrm>
          <a:prstGeom prst="rect">
            <a:avLst/>
          </a:prstGeom>
          <a:noFill/>
        </p:spPr>
        <p:txBody>
          <a:bodyPr wrap="square">
            <a:spAutoFit/>
          </a:bodyPr>
          <a:lstStyle/>
          <a:p>
            <a:pPr algn="l"/>
            <a:r>
              <a:rPr sz="800" b="1" dirty="0">
                <a:solidFill>
                  <a:srgbClr val="AABED7"/>
                </a:solidFill>
                <a:latin typeface="Aptos"/>
              </a:rPr>
              <a:t>CONFIDENTIAL • INVESTOR PRESENTATION • 2026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930</TotalTime>
  <Words>3073</Words>
  <Application>Microsoft Office PowerPoint</Application>
  <PresentationFormat>Widescreen</PresentationFormat>
  <Paragraphs>584</Paragraphs>
  <Slides>40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40</vt:i4>
      </vt:variant>
    </vt:vector>
  </HeadingPairs>
  <TitlesOfParts>
    <vt:vector size="44" baseType="lpstr">
      <vt:lpstr>Aptos</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Owner</dc:creator>
  <cp:keywords/>
  <dc:description>generated using python-pptx</dc:description>
  <cp:lastModifiedBy>Derrick Fountain</cp:lastModifiedBy>
  <cp:revision>6</cp:revision>
  <dcterms:created xsi:type="dcterms:W3CDTF">2013-01-27T09:14:16Z</dcterms:created>
  <dcterms:modified xsi:type="dcterms:W3CDTF">2026-09-22T03:08:06Z</dcterms:modified>
  <cp:category/>
</cp:coreProperties>
</file>